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16" r:id="rId1"/>
  </p:sldMasterIdLst>
  <p:notesMasterIdLst>
    <p:notesMasterId r:id="rId89"/>
  </p:notesMasterIdLst>
  <p:sldIdLst>
    <p:sldId id="385" r:id="rId2"/>
    <p:sldId id="386" r:id="rId3"/>
    <p:sldId id="396" r:id="rId4"/>
    <p:sldId id="397" r:id="rId5"/>
    <p:sldId id="398" r:id="rId6"/>
    <p:sldId id="399" r:id="rId7"/>
    <p:sldId id="400" r:id="rId8"/>
    <p:sldId id="401" r:id="rId9"/>
    <p:sldId id="395" r:id="rId10"/>
    <p:sldId id="387" r:id="rId11"/>
    <p:sldId id="402" r:id="rId12"/>
    <p:sldId id="388" r:id="rId13"/>
    <p:sldId id="390" r:id="rId14"/>
    <p:sldId id="389" r:id="rId15"/>
    <p:sldId id="391" r:id="rId16"/>
    <p:sldId id="392" r:id="rId17"/>
    <p:sldId id="393" r:id="rId18"/>
    <p:sldId id="394" r:id="rId19"/>
    <p:sldId id="384" r:id="rId20"/>
    <p:sldId id="317" r:id="rId21"/>
    <p:sldId id="356" r:id="rId22"/>
    <p:sldId id="319" r:id="rId23"/>
    <p:sldId id="323" r:id="rId24"/>
    <p:sldId id="324" r:id="rId25"/>
    <p:sldId id="335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4" r:id="rId34"/>
    <p:sldId id="333" r:id="rId35"/>
    <p:sldId id="336" r:id="rId36"/>
    <p:sldId id="337" r:id="rId37"/>
    <p:sldId id="338" r:id="rId38"/>
    <p:sldId id="339" r:id="rId39"/>
    <p:sldId id="340" r:id="rId40"/>
    <p:sldId id="341" r:id="rId41"/>
    <p:sldId id="342" r:id="rId42"/>
    <p:sldId id="343" r:id="rId43"/>
    <p:sldId id="344" r:id="rId44"/>
    <p:sldId id="345" r:id="rId45"/>
    <p:sldId id="346" r:id="rId46"/>
    <p:sldId id="347" r:id="rId47"/>
    <p:sldId id="348" r:id="rId48"/>
    <p:sldId id="349" r:id="rId49"/>
    <p:sldId id="351" r:id="rId50"/>
    <p:sldId id="350" r:id="rId51"/>
    <p:sldId id="352" r:id="rId52"/>
    <p:sldId id="353" r:id="rId53"/>
    <p:sldId id="320" r:id="rId54"/>
    <p:sldId id="354" r:id="rId55"/>
    <p:sldId id="355" r:id="rId56"/>
    <p:sldId id="357" r:id="rId57"/>
    <p:sldId id="358" r:id="rId58"/>
    <p:sldId id="359" r:id="rId59"/>
    <p:sldId id="360" r:id="rId60"/>
    <p:sldId id="361" r:id="rId61"/>
    <p:sldId id="362" r:id="rId62"/>
    <p:sldId id="363" r:id="rId63"/>
    <p:sldId id="364" r:id="rId64"/>
    <p:sldId id="365" r:id="rId65"/>
    <p:sldId id="413" r:id="rId66"/>
    <p:sldId id="367" r:id="rId67"/>
    <p:sldId id="414" r:id="rId68"/>
    <p:sldId id="321" r:id="rId69"/>
    <p:sldId id="415" r:id="rId70"/>
    <p:sldId id="416" r:id="rId71"/>
    <p:sldId id="417" r:id="rId72"/>
    <p:sldId id="418" r:id="rId73"/>
    <p:sldId id="419" r:id="rId74"/>
    <p:sldId id="420" r:id="rId75"/>
    <p:sldId id="421" r:id="rId76"/>
    <p:sldId id="422" r:id="rId77"/>
    <p:sldId id="423" r:id="rId78"/>
    <p:sldId id="424" r:id="rId79"/>
    <p:sldId id="425" r:id="rId80"/>
    <p:sldId id="426" r:id="rId81"/>
    <p:sldId id="427" r:id="rId82"/>
    <p:sldId id="428" r:id="rId83"/>
    <p:sldId id="322" r:id="rId84"/>
    <p:sldId id="429" r:id="rId85"/>
    <p:sldId id="430" r:id="rId86"/>
    <p:sldId id="431" r:id="rId87"/>
    <p:sldId id="432" r:id="rId8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3DB769-DFF1-49B4-ACBE-B0695ADA2C69}">
          <p14:sldIdLst>
            <p14:sldId id="385"/>
            <p14:sldId id="386"/>
            <p14:sldId id="396"/>
            <p14:sldId id="397"/>
            <p14:sldId id="398"/>
            <p14:sldId id="399"/>
            <p14:sldId id="400"/>
            <p14:sldId id="401"/>
            <p14:sldId id="395"/>
            <p14:sldId id="387"/>
            <p14:sldId id="402"/>
            <p14:sldId id="388"/>
            <p14:sldId id="390"/>
            <p14:sldId id="389"/>
            <p14:sldId id="391"/>
            <p14:sldId id="392"/>
            <p14:sldId id="393"/>
            <p14:sldId id="394"/>
            <p14:sldId id="384"/>
            <p14:sldId id="317"/>
            <p14:sldId id="356"/>
            <p14:sldId id="319"/>
            <p14:sldId id="323"/>
            <p14:sldId id="324"/>
            <p14:sldId id="335"/>
            <p14:sldId id="325"/>
            <p14:sldId id="326"/>
            <p14:sldId id="327"/>
            <p14:sldId id="328"/>
            <p14:sldId id="329"/>
            <p14:sldId id="330"/>
            <p14:sldId id="331"/>
            <p14:sldId id="334"/>
            <p14:sldId id="333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1"/>
            <p14:sldId id="350"/>
            <p14:sldId id="352"/>
            <p14:sldId id="353"/>
            <p14:sldId id="320"/>
            <p14:sldId id="354"/>
            <p14:sldId id="355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413"/>
            <p14:sldId id="367"/>
            <p14:sldId id="414"/>
            <p14:sldId id="321"/>
            <p14:sldId id="415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322"/>
            <p14:sldId id="429"/>
            <p14:sldId id="430"/>
            <p14:sldId id="431"/>
            <p14:sldId id="43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923"/>
    <a:srgbClr val="5982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7307" autoAdjust="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E8CF1-80B4-4B83-B628-9BEDA9ABAF96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FB2E7-87FA-4698-8EA7-F4618BD80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75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ontemp.com/typ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learnxinyminutes.com/docs/typescript/" TargetMode="External"/><Relationship Id="rId4" Type="http://schemas.openxmlformats.org/officeDocument/2006/relationships/hyperlink" Target="https://www.tutorialspoint.com/typescript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ontemp.com/typ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learnxinyminutes.com/docs/typescript/" TargetMode="External"/><Relationship Id="rId4" Type="http://schemas.openxmlformats.org/officeDocument/2006/relationships/hyperlink" Target="https://www.tutorialspoint.com/typescript/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ontemp.com/typ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learnxinyminutes.com/docs/typescript/" TargetMode="External"/><Relationship Id="rId4" Type="http://schemas.openxmlformats.org/officeDocument/2006/relationships/hyperlink" Target="https://www.tutorialspoint.com/typescript/" TargetMode="Externa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ontemp.com/typ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learnxinyminutes.com/docs/typescript/" TargetMode="External"/><Relationship Id="rId4" Type="http://schemas.openxmlformats.org/officeDocument/2006/relationships/hyperlink" Target="https://www.tutorialspoint.com/typescript/" TargetMode="Externa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ontemp.com/typ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learnxinyminutes.com/docs/typescript/" TargetMode="External"/><Relationship Id="rId4" Type="http://schemas.openxmlformats.org/officeDocument/2006/relationships/hyperlink" Target="https://www.tutorialspoint.com/typescript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9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2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41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9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1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589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60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91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663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613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https://www.icontemp.com/typ/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Course:</a:t>
            </a:r>
          </a:p>
          <a:p>
            <a:r>
              <a:rPr lang="en-US" dirty="0">
                <a:hlinkClick r:id="rId4"/>
              </a:rPr>
              <a:t>https://www.tutorialspoint.com/typescript/</a:t>
            </a:r>
            <a:endParaRPr lang="en-US" dirty="0"/>
          </a:p>
          <a:p>
            <a:r>
              <a:rPr lang="en-US" dirty="0">
                <a:hlinkClick r:id="rId5"/>
              </a:rPr>
              <a:t>https://learnxinyminutes.com/docs/typescript/</a:t>
            </a:r>
            <a:r>
              <a:rPr lang="en-US" dirty="0"/>
              <a:t> !!!!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87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https://www.icontemp.com/typ/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Course:</a:t>
            </a:r>
          </a:p>
          <a:p>
            <a:r>
              <a:rPr lang="en-US" dirty="0">
                <a:hlinkClick r:id="rId4"/>
              </a:rPr>
              <a:t>https://www.tutorialspoint.com/typescript/</a:t>
            </a:r>
            <a:endParaRPr lang="en-US" dirty="0"/>
          </a:p>
          <a:p>
            <a:r>
              <a:rPr lang="en-US" dirty="0">
                <a:hlinkClick r:id="rId5"/>
              </a:rPr>
              <a:t>https://learnxinyminutes.com/docs/typescript/</a:t>
            </a:r>
            <a:r>
              <a:rPr lang="en-US" dirty="0"/>
              <a:t> !!!!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087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324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791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026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931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117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619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535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997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151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05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https://www.icontemp.com/typ/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Course:</a:t>
            </a:r>
          </a:p>
          <a:p>
            <a:r>
              <a:rPr lang="en-US" dirty="0">
                <a:hlinkClick r:id="rId4"/>
              </a:rPr>
              <a:t>https://www.tutorialspoint.com/typescript/</a:t>
            </a:r>
            <a:endParaRPr lang="en-US" dirty="0"/>
          </a:p>
          <a:p>
            <a:r>
              <a:rPr lang="en-US" dirty="0">
                <a:hlinkClick r:id="rId5"/>
              </a:rPr>
              <a:t>https://learnxinyminutes.com/docs/typescript/</a:t>
            </a:r>
            <a:r>
              <a:rPr lang="en-US" dirty="0"/>
              <a:t> !!!!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129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600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745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389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730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110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install @angular/cli@6.0.0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781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888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253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10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56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https://www.icontemp.com/typ/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Course:</a:t>
            </a:r>
          </a:p>
          <a:p>
            <a:r>
              <a:rPr lang="en-US" dirty="0">
                <a:hlinkClick r:id="rId4"/>
              </a:rPr>
              <a:t>https://www.tutorialspoint.com/typescript/</a:t>
            </a:r>
            <a:endParaRPr lang="en-US" dirty="0"/>
          </a:p>
          <a:p>
            <a:r>
              <a:rPr lang="en-US" dirty="0">
                <a:hlinkClick r:id="rId5"/>
              </a:rPr>
              <a:t>https://learnxinyminutes.com/docs/typescript/</a:t>
            </a:r>
            <a:r>
              <a:rPr lang="en-US" dirty="0"/>
              <a:t> !!!!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024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025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143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97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44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489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462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495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9370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184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57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7411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4385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260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4324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465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ng new first-project</a:t>
            </a:r>
          </a:p>
          <a:p>
            <a:r>
              <a:rPr lang="en-US" dirty="0"/>
              <a:t>ng generate component first-component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9291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1397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8774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7576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7211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43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543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9068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6481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6326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8716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2631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7370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7229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8037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1571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11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8450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9841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5445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8375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4625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6740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0525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3460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3170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3178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48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275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5580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0450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6636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5399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2849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8905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3786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70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https://www.icontemp.com/typ/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Course:</a:t>
            </a:r>
          </a:p>
          <a:p>
            <a:r>
              <a:rPr lang="en-US" dirty="0">
                <a:hlinkClick r:id="rId4"/>
              </a:rPr>
              <a:t>https://www.tutorialspoint.com/typescript/</a:t>
            </a:r>
            <a:endParaRPr lang="en-US" dirty="0"/>
          </a:p>
          <a:p>
            <a:r>
              <a:rPr lang="en-US" dirty="0">
                <a:hlinkClick r:id="rId5"/>
              </a:rPr>
              <a:t>https://learnxinyminutes.com/docs/typescript/</a:t>
            </a:r>
            <a:r>
              <a:rPr lang="en-US" dirty="0"/>
              <a:t> !!!!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FB2E7-87FA-4698-8EA7-F4618BD809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50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392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70695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57842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28035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91861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3716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89083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41058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0721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19B7903-DBF8-42B2-AAAB-653A28C5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29886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03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7995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20507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8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92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11107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 23rd,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Robotica Technology - By Ayoub Berrais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08088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Sept 23rd,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Robotica Technology - By Ayoub Berrais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19B7903-DBF8-42B2-AAAB-653A28C50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5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7" r:id="rId1"/>
    <p:sldLayoutId id="2147484618" r:id="rId2"/>
    <p:sldLayoutId id="2147484619" r:id="rId3"/>
    <p:sldLayoutId id="2147484620" r:id="rId4"/>
    <p:sldLayoutId id="2147484621" r:id="rId5"/>
    <p:sldLayoutId id="2147484622" r:id="rId6"/>
    <p:sldLayoutId id="2147484623" r:id="rId7"/>
    <p:sldLayoutId id="2147484624" r:id="rId8"/>
    <p:sldLayoutId id="2147484625" r:id="rId9"/>
    <p:sldLayoutId id="2147484626" r:id="rId10"/>
    <p:sldLayoutId id="2147484627" r:id="rId11"/>
    <p:sldLayoutId id="2147484628" r:id="rId12"/>
    <p:sldLayoutId id="2147484629" r:id="rId13"/>
    <p:sldLayoutId id="2147484630" r:id="rId14"/>
    <p:sldLayoutId id="2147484631" r:id="rId15"/>
    <p:sldLayoutId id="2147484632" r:id="rId16"/>
    <p:sldLayoutId id="2147484633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raining-course-material.com/training/Typescript#Exercise_4_.E2.8C.98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Google" TargetMode="External"/><Relationship Id="rId3" Type="http://schemas.openxmlformats.org/officeDocument/2006/relationships/hyperlink" Target="https://en.wikipedia.org/wiki/Angular_(web_framework)#cite_note-4" TargetMode="External"/><Relationship Id="rId7" Type="http://schemas.openxmlformats.org/officeDocument/2006/relationships/hyperlink" Target="https://en.wikipedia.org/wiki/Web_framework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Open-source" TargetMode="External"/><Relationship Id="rId5" Type="http://schemas.openxmlformats.org/officeDocument/2006/relationships/hyperlink" Target="https://en.wikipedia.org/wiki/TypeScript" TargetMode="External"/><Relationship Id="rId4" Type="http://schemas.openxmlformats.org/officeDocument/2006/relationships/hyperlink" Target="https://en.wikipedia.org/wiki/Angular_(web_framework)#cite_note-5" TargetMode="External"/><Relationship Id="rId9" Type="http://schemas.openxmlformats.org/officeDocument/2006/relationships/hyperlink" Target="https://en.wikipedia.org/wiki/AngularJS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4200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angular.io/guide/lifecycle-hooks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682120-F4F8-46C8-A95F-6FAEDD6DE0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TypeScript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E19B622-7198-49E5-8359-3E0F859EE8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51E09-C9CB-420E-8C57-5C6C89BEF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89D72-3BF3-4ECC-ADC6-5BAF7A29C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3483F-DEE2-4A66-9840-9AF8E0803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15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D4217-D5B5-4EFD-8469-18712BA6C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4DE83-5D96-410F-8067-842E31332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fr-FR" dirty="0"/>
              <a:t>Node -v</a:t>
            </a:r>
          </a:p>
          <a:p>
            <a:pPr lvl="1"/>
            <a:r>
              <a:rPr lang="fr-FR" dirty="0" err="1"/>
              <a:t>Npm</a:t>
            </a:r>
            <a:r>
              <a:rPr lang="fr-FR" dirty="0"/>
              <a:t> -v</a:t>
            </a:r>
          </a:p>
          <a:p>
            <a:r>
              <a:rPr lang="fr-FR" dirty="0" err="1"/>
              <a:t>Npm</a:t>
            </a:r>
            <a:r>
              <a:rPr lang="fr-FR" dirty="0"/>
              <a:t> </a:t>
            </a:r>
            <a:r>
              <a:rPr lang="fr-FR" dirty="0" err="1"/>
              <a:t>install</a:t>
            </a:r>
            <a:r>
              <a:rPr lang="fr-FR" dirty="0"/>
              <a:t> </a:t>
            </a:r>
            <a:r>
              <a:rPr lang="fr-FR" dirty="0" err="1"/>
              <a:t>typescript</a:t>
            </a:r>
            <a:r>
              <a:rPr lang="fr-FR" dirty="0"/>
              <a:t> –g</a:t>
            </a:r>
          </a:p>
          <a:p>
            <a:pPr lvl="1"/>
            <a:r>
              <a:rPr lang="fr-FR" dirty="0" err="1"/>
              <a:t>tsc</a:t>
            </a:r>
            <a:r>
              <a:rPr lang="fr-FR" dirty="0"/>
              <a:t> -v</a:t>
            </a:r>
          </a:p>
          <a:p>
            <a:endParaRPr lang="en-US" dirty="0"/>
          </a:p>
          <a:p>
            <a:r>
              <a:rPr lang="en-US" dirty="0"/>
              <a:t>To compile and run a new </a:t>
            </a:r>
            <a:r>
              <a:rPr lang="en-US" dirty="0" err="1"/>
              <a:t>ts</a:t>
            </a:r>
            <a:r>
              <a:rPr lang="en-US" dirty="0"/>
              <a:t> file:</a:t>
            </a:r>
          </a:p>
          <a:p>
            <a:pPr lvl="1"/>
            <a:r>
              <a:rPr lang="en-US" dirty="0" err="1"/>
              <a:t>tsc</a:t>
            </a:r>
            <a:r>
              <a:rPr lang="en-US" dirty="0"/>
              <a:t> hello-</a:t>
            </a:r>
            <a:r>
              <a:rPr lang="en-US" dirty="0" err="1"/>
              <a:t>world.ts</a:t>
            </a:r>
            <a:endParaRPr lang="en-US" dirty="0"/>
          </a:p>
          <a:p>
            <a:pPr lvl="1"/>
            <a:r>
              <a:rPr lang="en-US" dirty="0"/>
              <a:t>node hello-world.js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96817-984C-4838-9B24-8BBA42932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96BD3-EC1D-49D2-BD7E-E896A180F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2181C-AFF5-4D7D-9E13-F508D1A29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64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2E26-CE0F-4ACE-9836-83730C7C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 declarations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9031E-3C0E-4A05-B5D9-FD8807DEA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See</a:t>
            </a:r>
            <a:r>
              <a:rPr lang="fr-FR" dirty="0"/>
              <a:t> code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93845-5CC3-407E-83D8-9C63FD08B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8929F-1D78-49EE-A782-82D8946E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C148D-AB15-4235-93C3-B8B1B4BF9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77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236F-825E-4A11-BF5D-37F622418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TypeScript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1490B-4DB7-468E-91D5-8D2C0FF10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class Person{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firstName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lastName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F5623-E5DF-42E3-9D7A-0BB23A968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B6ED7-808F-401F-BA91-207344167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2A479-9C94-4DC5-9717-9808213B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88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250CD-0BBB-4844-B9F0-661569B24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Methods and constructors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89AD2-F6E6-40DA-A8B5-27E5002D5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Overloading constructor is not allowed in TS.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2C97E-C2BA-4F39-B66C-FEB46B8F6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05880-B993-468F-A139-26247E427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AD16E-56B4-4AB4-936E-6FCF9E00B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90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F9CBC-76D0-4B90-8047-D66B3F349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Methods and constructors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46BC7-B43C-4715-B000-5A289D040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39C1F-9935-4341-BB5F-522CC7AA1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6D1EA-E60E-4F83-BE79-88FE97D64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241DC-5CCA-49F0-B171-58E49C160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5EDFAC-FEDF-4258-BF16-B6A816F61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850" y="1114425"/>
            <a:ext cx="54483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98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A46FA-B5A4-47C2-BE79-CBA914E66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Inheritance and Polymorphism In TypeScript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774E8-3776-48EA-8BB0-2947BF1AE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4A0E6-3D54-41BD-9A5A-FBE0E81BA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5BD70-CE64-463E-AEBD-83092259B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15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5D871AB-3FD2-430C-9203-56546B748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23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A46FA-B5A4-47C2-BE79-CBA914E66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774E8-3776-48EA-8BB0-2947BF1AE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4A0E6-3D54-41BD-9A5A-FBE0E81BA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5BD70-CE64-463E-AEBD-83092259B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16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5D871AB-3FD2-430C-9203-56546B748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68AAD5-029A-493D-B5E0-3CCD3BB06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079" y="664545"/>
            <a:ext cx="3667133" cy="552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55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5241C-ABCB-4ACF-9736-ED60694BF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Interfaces and Duck Typing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BA88-0CE2-4D8E-B4FC-C97D13C59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56B95-8550-47F7-8DA2-1E486E615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7F074-9317-499B-A6EC-F357A7BC4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1F261-D693-4E69-B35B-F84B0307E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95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5241C-ABCB-4ACF-9736-ED60694BF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Exercices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BA88-0CE2-4D8E-B4FC-C97D13C59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Java OO </a:t>
            </a:r>
            <a:r>
              <a:rPr lang="fr-FR" dirty="0" err="1"/>
              <a:t>exercises</a:t>
            </a:r>
            <a:r>
              <a:rPr lang="fr-FR" dirty="0"/>
              <a:t> in 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56B95-8550-47F7-8DA2-1E486E615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7F074-9317-499B-A6EC-F357A7BC4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1F261-D693-4E69-B35B-F84B0307E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5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78629-1A1D-4100-9B47-D7A874FDC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AFFDA-3C78-49B6-ACBC-C9CAEE476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https://training-course-material.com/training/Typescript#Exercise_4_.E2.8C.98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84638-F4FD-450C-BCFE-0B2A8B46C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069B3-1835-45D4-AC7F-878B62806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99502-7901-42A1-A48F-85265E45D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94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78629-1A1D-4100-9B47-D7A874FDC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TypeScript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AFFDA-3C78-49B6-ACBC-C9CAEE476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Programming language</a:t>
            </a:r>
          </a:p>
          <a:p>
            <a:r>
              <a:rPr lang="en-US" dirty="0"/>
              <a:t>Free and Open Source Project</a:t>
            </a:r>
          </a:p>
          <a:p>
            <a:r>
              <a:rPr lang="en-US" dirty="0"/>
              <a:t>Developed and maintained by Microsoft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84638-F4FD-450C-BCFE-0B2A8B46C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069B3-1835-45D4-AC7F-878B62806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99502-7901-42A1-A48F-85265E45D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18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B9E397D-9B0C-4F5F-A7B3-0323942CC4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Angular</a:t>
            </a:r>
            <a:r>
              <a:rPr lang="fr-FR" dirty="0"/>
              <a:t> 7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0C199193-28F4-4371-9BD7-88411EAEF3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42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597C94-54B3-44D0-8560-EDDC118EF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Angular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F6C0C3-4C05-4C21-ADF0-E109E3EF5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Angular</a:t>
            </a:r>
            <a:r>
              <a:rPr lang="en-US" dirty="0"/>
              <a:t> (commonly referred to as "</a:t>
            </a:r>
            <a:r>
              <a:rPr lang="en-US" b="1" dirty="0"/>
              <a:t>Angular 2+</a:t>
            </a:r>
            <a:r>
              <a:rPr lang="en-US" dirty="0"/>
              <a:t>" or "</a:t>
            </a:r>
            <a:r>
              <a:rPr lang="en-US" b="1" dirty="0"/>
              <a:t>Angular v2 and above</a:t>
            </a:r>
            <a:r>
              <a:rPr lang="en-US" dirty="0"/>
              <a:t>")</a:t>
            </a:r>
            <a:r>
              <a:rPr lang="en-US" baseline="30000" dirty="0">
                <a:hlinkClick r:id="rId3"/>
              </a:rPr>
              <a:t>[4]</a:t>
            </a:r>
            <a:r>
              <a:rPr lang="en-US" baseline="30000" dirty="0">
                <a:hlinkClick r:id="rId4"/>
              </a:rPr>
              <a:t>[5]</a:t>
            </a:r>
            <a:r>
              <a:rPr lang="en-US" dirty="0"/>
              <a:t> is a </a:t>
            </a:r>
            <a:r>
              <a:rPr lang="en-US" dirty="0">
                <a:hlinkClick r:id="rId5" tooltip="TypeScript"/>
              </a:rPr>
              <a:t>TypeScript</a:t>
            </a:r>
            <a:r>
              <a:rPr lang="en-US" dirty="0"/>
              <a:t>-based </a:t>
            </a:r>
            <a:r>
              <a:rPr lang="en-US" dirty="0">
                <a:hlinkClick r:id="rId6" tooltip="Open-source"/>
              </a:rPr>
              <a:t>open-source</a:t>
            </a:r>
            <a:r>
              <a:rPr lang="en-US" dirty="0"/>
              <a:t> </a:t>
            </a:r>
            <a:r>
              <a:rPr lang="en-US" dirty="0">
                <a:hlinkClick r:id="rId7" tooltip="Web framework"/>
              </a:rPr>
              <a:t>web application framework</a:t>
            </a:r>
            <a:r>
              <a:rPr lang="en-US" dirty="0"/>
              <a:t> led by the Angular Team at </a:t>
            </a:r>
            <a:r>
              <a:rPr lang="en-US" dirty="0">
                <a:hlinkClick r:id="rId8" tooltip="Google"/>
              </a:rPr>
              <a:t>Google</a:t>
            </a:r>
            <a:r>
              <a:rPr lang="en-US" dirty="0"/>
              <a:t> and by a community of individuals and corporations. Angular is a complete rewrite from the same team that built </a:t>
            </a:r>
            <a:r>
              <a:rPr lang="en-US" dirty="0">
                <a:hlinkClick r:id="rId9" tooltip="AngularJS"/>
              </a:rPr>
              <a:t>AngularJS</a:t>
            </a:r>
            <a:r>
              <a:rPr lang="en-US" dirty="0"/>
              <a:t>.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D7C627-6DB1-42E5-A60F-B8D9D02D1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C0E6DD-BF1F-4E71-9AA6-711494A6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647E7E-2DB7-4FC1-A92F-933D6861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32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6F998-3A68-4462-A71C-82790FC62F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Components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CA08F66-527F-4672-B532-442461C4CF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69F46-0439-4364-A719-4D5F6A4A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F6FCC-DC8A-4F53-8BA0-AE68F5EA6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F67ED-8AA2-4304-A0E1-66278BB0A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144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050D3D6-F0B3-4870-B196-16ED05857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Old Approach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9A8FC02-FCC7-4725-BE0F-E5109BE3C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DCE21-4BB3-4CC3-921D-F570229F9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C6A3E-A7E7-47A5-8780-D631CA503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A9839-74B0-4A4A-AFD4-C9E0E7CD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23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961781-055F-4791-9993-157889CFE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561" y="1970130"/>
            <a:ext cx="7526951" cy="399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85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050D3D6-F0B3-4870-B196-16ED05857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Old Approach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9A8FC02-FCC7-4725-BE0F-E5109BE3C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DCE21-4BB3-4CC3-921D-F570229F9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C6A3E-A7E7-47A5-8780-D631CA503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A9839-74B0-4A4A-AFD4-C9E0E7CD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24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FC6CDF-50C3-45C1-A4ED-DA04B224B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576" y="1959804"/>
            <a:ext cx="54959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05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F7357-28D5-4138-A298-4D1B3AB4B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Component Based 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7F173-CCCF-44AB-9F37-3E3D187A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F3022-B0B4-4EDF-B66E-727857B7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D9DE2-21C4-4131-B6DD-E6570B82E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7DB7A-C4A8-432D-9B0E-C2FC453B6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25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39076A-BCAA-4D5F-B1DF-49573B72A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859" y="2032000"/>
            <a:ext cx="620077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40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6DEB4-D017-45FA-A38F-5BF8AA70A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Component Based 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BB5C3-7951-4981-B600-EE1B3B983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Think</a:t>
            </a:r>
            <a:r>
              <a:rPr lang="fr-FR" dirty="0"/>
              <a:t> in </a:t>
            </a:r>
            <a:r>
              <a:rPr lang="fr-FR" dirty="0" err="1"/>
              <a:t>term</a:t>
            </a:r>
            <a:r>
              <a:rPr lang="fr-FR" dirty="0"/>
              <a:t> of components</a:t>
            </a:r>
          </a:p>
          <a:p>
            <a:r>
              <a:rPr lang="fr-FR" dirty="0"/>
              <a:t>Component can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reused</a:t>
            </a:r>
            <a:endParaRPr lang="fr-FR" dirty="0"/>
          </a:p>
          <a:p>
            <a:r>
              <a:rPr lang="fr-FR" dirty="0"/>
              <a:t>Use a tag to </a:t>
            </a:r>
            <a:r>
              <a:rPr lang="fr-FR" dirty="0" err="1"/>
              <a:t>declare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component </a:t>
            </a:r>
            <a:r>
              <a:rPr lang="fr-FR" dirty="0" err="1"/>
              <a:t>so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can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reused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B0322-BED6-4E4B-AE5A-5F5D7883F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BA6BB-956D-4F94-8487-61C8393F5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46B3B-DA18-4965-9C79-C490E3A61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52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D445C-1F07-47CA-8EF5-4B7576963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DF135-21E6-42D5-95DF-9048F3829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F9330-B776-4E8E-ABFD-942757932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37823-8462-4AF7-B7CF-12460BA21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73561-549E-4352-89F9-2EF583E72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B4DE1D-FCC5-46DC-8C91-B3674B3AE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351" y="2573811"/>
            <a:ext cx="859155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76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40440-201C-417C-84D6-F944483C4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CC17D-7370-47D3-82C3-A898DFBA4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95760-7435-4274-B2E8-3664F4423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136D7-1FBE-4827-BF77-D261B42D8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7A538-F862-4B68-A64B-76335BD02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B0AC90-6B88-4F59-85A9-47530B64A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729" y="1901825"/>
            <a:ext cx="62103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34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C4E09-979F-4700-B573-D914370D2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Subcomponents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B136F-22CE-4432-A3DF-B5E3DEA97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292FF-3735-49B4-AC6F-9E0375963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1EAA9-481B-47A6-9DDA-71A81EFB4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429D4-2313-485B-8957-7050E223F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A8F56B-8E14-43E7-AB0D-E8084DFF9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299" y="1936750"/>
            <a:ext cx="626745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89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78629-1A1D-4100-9B47-D7A874FDC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Why</a:t>
            </a:r>
            <a:r>
              <a:rPr lang="fr-FR" dirty="0"/>
              <a:t> </a:t>
            </a:r>
            <a:r>
              <a:rPr lang="fr-FR" dirty="0" err="1"/>
              <a:t>TypeScript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AFFDA-3C78-49B6-ACBC-C9CAEE476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fr-FR" dirty="0" err="1"/>
              <a:t>Problem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Javascript:</a:t>
            </a:r>
          </a:p>
          <a:p>
            <a:pPr lvl="2"/>
            <a:r>
              <a:rPr lang="fr-FR" dirty="0"/>
              <a:t>Example:</a:t>
            </a:r>
          </a:p>
          <a:p>
            <a:pPr lvl="3"/>
            <a:r>
              <a:rPr lang="fr-FR" dirty="0" err="1"/>
              <a:t>Functions</a:t>
            </a:r>
            <a:r>
              <a:rPr lang="fr-FR" dirty="0"/>
              <a:t> </a:t>
            </a:r>
            <a:r>
              <a:rPr lang="fr-FR" dirty="0" err="1"/>
              <a:t>parameters</a:t>
            </a:r>
            <a:endParaRPr lang="fr-FR" dirty="0"/>
          </a:p>
          <a:p>
            <a:pPr lvl="3"/>
            <a:r>
              <a:rPr lang="fr-FR" dirty="0" err="1"/>
              <a:t>Cannot</a:t>
            </a:r>
            <a:r>
              <a:rPr lang="fr-FR" dirty="0"/>
              <a:t> enforce structure of </a:t>
            </a:r>
            <a:r>
              <a:rPr lang="fr-FR" dirty="0" err="1"/>
              <a:t>objects</a:t>
            </a:r>
            <a:endParaRPr lang="fr-FR" dirty="0"/>
          </a:p>
          <a:p>
            <a:pPr lvl="3"/>
            <a:r>
              <a:rPr lang="fr-FR" dirty="0" err="1"/>
              <a:t>Complexity</a:t>
            </a:r>
            <a:r>
              <a:rPr lang="fr-FR" dirty="0"/>
              <a:t> of application </a:t>
            </a:r>
            <a:r>
              <a:rPr lang="fr-FR" dirty="0" err="1"/>
              <a:t>we</a:t>
            </a:r>
            <a:r>
              <a:rPr lang="fr-FR" dirty="0"/>
              <a:t> are building </a:t>
            </a:r>
            <a:r>
              <a:rPr lang="fr-FR" dirty="0" err="1"/>
              <a:t>today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JS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84638-F4FD-450C-BCFE-0B2A8B46C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069B3-1835-45D4-AC7F-878B62806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99502-7901-42A1-A48F-85265E45D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179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68C3A-B91C-4A6E-BB5E-9BD7A5618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EE992B1-48AA-4BB0-99B7-66A1B6635C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02650" y="2186461"/>
            <a:ext cx="7216577" cy="331787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4B6E8-132B-4143-9D44-F5B062474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C5169-1190-4A7A-999D-98A404222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057F3-AC4C-491A-8CAD-92E97C66D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12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2E0A9-F136-43F5-8152-7C1AC5B19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Structure of </a:t>
            </a:r>
            <a:r>
              <a:rPr lang="fr-FR" dirty="0" err="1"/>
              <a:t>angular</a:t>
            </a:r>
            <a:r>
              <a:rPr lang="fr-FR" dirty="0"/>
              <a:t> application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C5BD818-4D12-4001-ACCA-A8FC4924BE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8800" y="2354904"/>
            <a:ext cx="8534400" cy="27813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CDB65-2CEB-45B3-BBBC-80C289373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1F8ED-2259-428D-B9E1-29758FE79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6B594-C18F-4CC2-A312-269BC0182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811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50E5B-700C-4C55-9602-9962A36CE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C6D92-EF09-46A3-8EB2-D46F04168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BBA31-9C84-4863-9EC9-0A91329F0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F78D0-0677-4B4F-A878-98F25EF05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6234A-4825-41EC-A0C6-97F154EAB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32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A95BD-EBFE-4CE1-8D08-3D230B95F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492" y="968261"/>
            <a:ext cx="10629013" cy="458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536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050D3D6-F0B3-4870-B196-16ED05857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Back to Date use case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9A8FC02-FCC7-4725-BE0F-E5109BE3C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DCE21-4BB3-4CC3-921D-F570229F9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C6A3E-A7E7-47A5-8780-D631CA503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A9839-74B0-4A4A-AFD4-C9E0E7CD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33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FC6CDF-50C3-45C1-A4ED-DA04B224B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376" y="1954686"/>
            <a:ext cx="54959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304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1187C-C35C-43E4-B40F-A90CF9A25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Date use case in </a:t>
            </a:r>
            <a:r>
              <a:rPr lang="fr-FR" dirty="0" err="1"/>
              <a:t>angular</a:t>
            </a:r>
            <a:r>
              <a:rPr lang="fr-FR" dirty="0"/>
              <a:t> </a:t>
            </a:r>
            <a:r>
              <a:rPr lang="fr-FR" dirty="0" err="1"/>
              <a:t>way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44DBB-F7D4-4D60-81EE-02869DA02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12D2C-23DF-47F5-B2C7-D42C95F34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4911E-123E-44CD-89BE-DB9F447CE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0F8FE-6571-4D56-A0F2-AC9BDD78D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34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428C2E-4A43-4C44-9333-A38851254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412" y="2214123"/>
            <a:ext cx="5264889" cy="326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686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0BF22-786B-40A5-9ED4-67EED6E77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Setting 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9462D-0511-4873-A332-C13EB113E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Install </a:t>
            </a:r>
            <a:r>
              <a:rPr lang="fr-FR" dirty="0" err="1"/>
              <a:t>NodeJS</a:t>
            </a:r>
            <a:endParaRPr lang="fr-FR" dirty="0"/>
          </a:p>
          <a:p>
            <a:r>
              <a:rPr lang="fr-FR" dirty="0"/>
              <a:t>Install Visual Studio Code</a:t>
            </a:r>
          </a:p>
          <a:p>
            <a:r>
              <a:rPr lang="fr-FR" dirty="0"/>
              <a:t>Install </a:t>
            </a:r>
            <a:r>
              <a:rPr lang="fr-FR" dirty="0" err="1"/>
              <a:t>Angular</a:t>
            </a:r>
            <a:r>
              <a:rPr lang="fr-FR" dirty="0"/>
              <a:t> CLI (Command Line Interface)</a:t>
            </a:r>
          </a:p>
          <a:p>
            <a:pPr lvl="1"/>
            <a:r>
              <a:rPr lang="fr-FR" dirty="0" err="1"/>
              <a:t>npm</a:t>
            </a:r>
            <a:r>
              <a:rPr lang="fr-FR" dirty="0"/>
              <a:t> </a:t>
            </a:r>
            <a:r>
              <a:rPr lang="fr-FR" dirty="0" err="1"/>
              <a:t>install</a:t>
            </a:r>
            <a:r>
              <a:rPr lang="fr-FR" dirty="0"/>
              <a:t> @</a:t>
            </a:r>
            <a:r>
              <a:rPr lang="fr-FR" dirty="0" err="1"/>
              <a:t>angular</a:t>
            </a:r>
            <a:r>
              <a:rPr lang="fr-FR" dirty="0"/>
              <a:t>/cli –g</a:t>
            </a:r>
          </a:p>
          <a:p>
            <a:pPr lvl="1"/>
            <a:r>
              <a:rPr lang="fr-FR" dirty="0"/>
              <a:t>(</a:t>
            </a:r>
            <a:r>
              <a:rPr lang="fr-FR" dirty="0" err="1"/>
              <a:t>sometimes</a:t>
            </a:r>
            <a:r>
              <a:rPr lang="fr-FR" dirty="0"/>
              <a:t>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inversed</a:t>
            </a:r>
            <a:r>
              <a:rPr lang="fr-FR" dirty="0"/>
              <a:t>: </a:t>
            </a:r>
            <a:r>
              <a:rPr lang="fr-FR" dirty="0" err="1"/>
              <a:t>npm</a:t>
            </a:r>
            <a:r>
              <a:rPr lang="fr-FR" dirty="0"/>
              <a:t> </a:t>
            </a:r>
            <a:r>
              <a:rPr lang="fr-FR" dirty="0" err="1"/>
              <a:t>install</a:t>
            </a:r>
            <a:r>
              <a:rPr lang="fr-FR" dirty="0"/>
              <a:t> –g  @</a:t>
            </a:r>
            <a:r>
              <a:rPr lang="fr-FR" dirty="0" err="1"/>
              <a:t>angular</a:t>
            </a:r>
            <a:r>
              <a:rPr lang="fr-FR" dirty="0"/>
              <a:t>/cli)</a:t>
            </a:r>
          </a:p>
          <a:p>
            <a:pPr lvl="1"/>
            <a:r>
              <a:rPr lang="fr-FR" dirty="0" err="1"/>
              <a:t>ng</a:t>
            </a:r>
            <a:r>
              <a:rPr lang="fr-FR" dirty="0"/>
              <a:t> version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03C82-3362-4FA7-A724-624FB06C1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A4E4B-19D6-49E4-BBD8-6AD895B2A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4FB02-2256-47EC-B643-71CA4445A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13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0BF22-786B-40A5-9ED4-67EED6E77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Setting up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6284FC-3576-4366-BF06-78AF1072B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53877" y="2110896"/>
            <a:ext cx="4161231" cy="331787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03C82-3362-4FA7-A724-624FB06C1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A4E4B-19D6-49E4-BBD8-6AD895B2A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4FB02-2256-47EC-B643-71CA4445A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669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B3E11-8999-40E2-8F44-C445930CA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and running a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18BD2-8F5A-4A6A-9272-E62415E79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ng</a:t>
            </a:r>
            <a:r>
              <a:rPr lang="fr-FR" dirty="0"/>
              <a:t> new first-</a:t>
            </a:r>
            <a:r>
              <a:rPr lang="fr-FR" dirty="0" err="1"/>
              <a:t>project</a:t>
            </a:r>
            <a:endParaRPr lang="fr-FR" dirty="0"/>
          </a:p>
          <a:p>
            <a:r>
              <a:rPr lang="fr-FR" dirty="0"/>
              <a:t>Open Visual Studio Code, Open </a:t>
            </a:r>
            <a:r>
              <a:rPr lang="fr-FR" dirty="0" err="1"/>
              <a:t>this</a:t>
            </a:r>
            <a:r>
              <a:rPr lang="fr-FR" dirty="0"/>
              <a:t> directory, and </a:t>
            </a:r>
            <a:r>
              <a:rPr lang="fr-FR" dirty="0" err="1"/>
              <a:t>see</a:t>
            </a:r>
            <a:r>
              <a:rPr lang="fr-FR" dirty="0"/>
              <a:t> the </a:t>
            </a:r>
            <a:r>
              <a:rPr lang="fr-FR" dirty="0" err="1"/>
              <a:t>project</a:t>
            </a:r>
            <a:r>
              <a:rPr lang="fr-FR" dirty="0"/>
              <a:t> </a:t>
            </a:r>
            <a:r>
              <a:rPr lang="fr-FR" dirty="0" err="1"/>
              <a:t>hierarchy</a:t>
            </a:r>
            <a:endParaRPr lang="fr-FR" dirty="0"/>
          </a:p>
          <a:p>
            <a:r>
              <a:rPr lang="fr-FR" dirty="0" err="1"/>
              <a:t>ng</a:t>
            </a:r>
            <a:r>
              <a:rPr lang="fr-FR" dirty="0"/>
              <a:t> serve (to run the server)</a:t>
            </a:r>
          </a:p>
          <a:p>
            <a:r>
              <a:rPr lang="fr-FR" dirty="0" err="1"/>
              <a:t>See</a:t>
            </a:r>
            <a:r>
              <a:rPr lang="fr-FR" dirty="0"/>
              <a:t> </a:t>
            </a:r>
            <a:r>
              <a:rPr lang="en-US" dirty="0">
                <a:hlinkClick r:id="rId3"/>
              </a:rPr>
              <a:t>http://localhost:4200/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9A9A5-1D73-4518-8B21-EF1A874A6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EA04-8421-4EE4-B9CF-F9A0F9C35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0596C-B3D0-45E8-9191-20A006FE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68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8E1C1-61C0-4ECF-AF25-D3AAA21B7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A23A1-84CF-4197-89C0-59F02DDF5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Examine </a:t>
            </a:r>
            <a:r>
              <a:rPr lang="fr-FR" b="1" dirty="0"/>
              <a:t>src</a:t>
            </a:r>
            <a:r>
              <a:rPr lang="fr-FR" dirty="0"/>
              <a:t> folder</a:t>
            </a:r>
          </a:p>
          <a:p>
            <a:r>
              <a:rPr lang="en-US" dirty="0"/>
              <a:t>Examine </a:t>
            </a:r>
            <a:r>
              <a:rPr lang="en-US" b="1" dirty="0"/>
              <a:t>	</a:t>
            </a:r>
            <a:r>
              <a:rPr lang="en-US" dirty="0"/>
              <a:t> inside it</a:t>
            </a:r>
          </a:p>
          <a:p>
            <a:r>
              <a:rPr lang="en-US" dirty="0"/>
              <a:t>Look at </a:t>
            </a:r>
            <a:r>
              <a:rPr lang="en-US" b="1" dirty="0"/>
              <a:t>&lt;app-root&gt;&lt;/app-root&gt;</a:t>
            </a:r>
            <a:r>
              <a:rPr lang="en-US" dirty="0"/>
              <a:t> (the root component)</a:t>
            </a:r>
          </a:p>
          <a:p>
            <a:r>
              <a:rPr lang="en-US" dirty="0"/>
              <a:t>You can see that component under </a:t>
            </a:r>
            <a:r>
              <a:rPr lang="en-US" b="1" dirty="0"/>
              <a:t>app</a:t>
            </a:r>
            <a:r>
              <a:rPr lang="en-US" dirty="0"/>
              <a:t> folder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4C474-ED2C-4067-9317-CCDB1C43B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8AD5-54CC-4DA0-A0C3-839AD523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8A9AC-0B49-478E-915D-EDFDA9CAF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316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9707E-7B38-4341-B4DC-03060AD50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6B04B-D49B-4CBE-BCED-9AD24D187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Open html file and observe </a:t>
            </a:r>
          </a:p>
          <a:p>
            <a:pPr lvl="1"/>
            <a:r>
              <a:rPr lang="en-US" dirty="0"/>
              <a:t>Welcome to {{ title }}!</a:t>
            </a:r>
          </a:p>
          <a:p>
            <a:pPr lvl="1"/>
            <a:r>
              <a:rPr lang="fr-FR" dirty="0"/>
              <a:t>Change </a:t>
            </a:r>
            <a:r>
              <a:rPr lang="fr-FR" dirty="0" err="1"/>
              <a:t>something</a:t>
            </a:r>
            <a:r>
              <a:rPr lang="fr-FR" dirty="0"/>
              <a:t> (for </a:t>
            </a:r>
            <a:r>
              <a:rPr lang="fr-FR" dirty="0" err="1"/>
              <a:t>example</a:t>
            </a:r>
            <a:r>
              <a:rPr lang="fr-FR" dirty="0"/>
              <a:t> !!! </a:t>
            </a:r>
            <a:r>
              <a:rPr lang="fr-FR" dirty="0" err="1"/>
              <a:t>instead</a:t>
            </a:r>
            <a:r>
              <a:rPr lang="fr-FR" dirty="0"/>
              <a:t> of !)</a:t>
            </a:r>
          </a:p>
          <a:p>
            <a:pPr lvl="1"/>
            <a:r>
              <a:rPr lang="fr-FR" dirty="0"/>
              <a:t>Look </a:t>
            </a:r>
            <a:r>
              <a:rPr lang="fr-FR" dirty="0" err="1"/>
              <a:t>again</a:t>
            </a:r>
            <a:r>
              <a:rPr lang="fr-FR" dirty="0"/>
              <a:t> at the browser </a:t>
            </a:r>
            <a:r>
              <a:rPr lang="fr-FR" dirty="0" err="1"/>
              <a:t>without</a:t>
            </a:r>
            <a:r>
              <a:rPr lang="fr-FR" dirty="0"/>
              <a:t> </a:t>
            </a:r>
            <a:r>
              <a:rPr lang="fr-FR" dirty="0" err="1"/>
              <a:t>refreshing</a:t>
            </a:r>
            <a:r>
              <a:rPr lang="fr-FR" dirty="0"/>
              <a:t> =&gt;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see</a:t>
            </a:r>
            <a:r>
              <a:rPr lang="fr-FR" dirty="0"/>
              <a:t> the change</a:t>
            </a:r>
          </a:p>
          <a:p>
            <a:pPr lvl="1"/>
            <a:r>
              <a:rPr lang="fr-FR" dirty="0"/>
              <a:t>=&gt; There </a:t>
            </a:r>
            <a:r>
              <a:rPr lang="fr-FR" dirty="0" err="1"/>
              <a:t>is</a:t>
            </a:r>
            <a:r>
              <a:rPr lang="fr-FR" dirty="0"/>
              <a:t> one to one mapping</a:t>
            </a:r>
          </a:p>
          <a:p>
            <a:r>
              <a:rPr lang="en-US" dirty="0"/>
              <a:t>Look at the </a:t>
            </a:r>
            <a:r>
              <a:rPr lang="en-US" dirty="0" err="1"/>
              <a:t>ts</a:t>
            </a:r>
            <a:r>
              <a:rPr lang="en-US" dirty="0"/>
              <a:t> file (</a:t>
            </a:r>
            <a:r>
              <a:rPr lang="en-US" dirty="0" err="1"/>
              <a:t>app.component.ts</a:t>
            </a:r>
            <a:r>
              <a:rPr lang="en-US" dirty="0"/>
              <a:t>)</a:t>
            </a:r>
          </a:p>
          <a:p>
            <a:r>
              <a:rPr lang="en-US" dirty="0"/>
              <a:t>Change “first-project” by “my first-project”</a:t>
            </a:r>
          </a:p>
          <a:p>
            <a:r>
              <a:rPr lang="en-US" dirty="0"/>
              <a:t>You will change on the browser without refreshing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75675-D4BE-47D2-8C4A-6A847FC6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CABBB-9A5C-49B5-9EFA-760A94DC1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F48D6-FA73-482E-B03E-8B668CD0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46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78629-1A1D-4100-9B47-D7A874FDC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Why</a:t>
            </a:r>
            <a:r>
              <a:rPr lang="fr-FR" dirty="0"/>
              <a:t> </a:t>
            </a:r>
            <a:r>
              <a:rPr lang="fr-FR" dirty="0" err="1"/>
              <a:t>still</a:t>
            </a:r>
            <a:r>
              <a:rPr lang="fr-FR" dirty="0"/>
              <a:t> javascript?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FF6D76F-662E-4ABF-9BAD-5611B8EA2A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19199" y="2302282"/>
            <a:ext cx="3685770" cy="331787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84638-F4FD-450C-BCFE-0B2A8B46C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069B3-1835-45D4-AC7F-878B62806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99502-7901-42A1-A48F-85265E45D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998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81414-581F-478F-872C-8E1D61055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DAAC4-4BEF-410F-8C96-EB55F7292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Remark: </a:t>
            </a:r>
            <a:r>
              <a:rPr lang="en-US" b="1" dirty="0" err="1"/>
              <a:t>app.component.spec.ts</a:t>
            </a:r>
            <a:r>
              <a:rPr lang="en-US" dirty="0"/>
              <a:t>: for unit tests</a:t>
            </a:r>
          </a:p>
          <a:p>
            <a:r>
              <a:rPr lang="en-US" dirty="0"/>
              <a:t>Let’s get rid of all html content to build our own content</a:t>
            </a:r>
          </a:p>
          <a:p>
            <a:r>
              <a:rPr lang="en-US" dirty="0"/>
              <a:t>(Look at html =&gt; become empty)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638BF-1CF6-4CCF-B6D3-106FA5ED1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5EDF6-A215-4CDA-8177-E7012E592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FCE0D-6218-4F36-BE6B-D5C7641DB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686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6A14-CF62-4B3D-9033-7E8C7F209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Create new component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F0F01-09D8-4672-AD47-0E81DD315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Stop the server</a:t>
            </a:r>
          </a:p>
          <a:p>
            <a:r>
              <a:rPr lang="fr-FR" dirty="0"/>
              <a:t>Create new component : </a:t>
            </a:r>
          </a:p>
          <a:p>
            <a:pPr lvl="1"/>
            <a:r>
              <a:rPr lang="fr-FR" dirty="0" err="1"/>
              <a:t>ng</a:t>
            </a:r>
            <a:r>
              <a:rPr lang="fr-FR" dirty="0"/>
              <a:t> </a:t>
            </a:r>
            <a:r>
              <a:rPr lang="fr-FR" dirty="0" err="1"/>
              <a:t>generate</a:t>
            </a:r>
            <a:r>
              <a:rPr lang="fr-FR" dirty="0"/>
              <a:t> component hello-world</a:t>
            </a:r>
          </a:p>
          <a:p>
            <a:pPr lvl="1"/>
            <a:r>
              <a:rPr lang="fr-FR" dirty="0"/>
              <a:t>=&gt; </a:t>
            </a:r>
            <a:r>
              <a:rPr lang="fr-FR" dirty="0" err="1"/>
              <a:t>creates</a:t>
            </a:r>
            <a:r>
              <a:rPr lang="fr-FR" dirty="0"/>
              <a:t> 4 files and updates </a:t>
            </a:r>
            <a:r>
              <a:rPr lang="fr-FR" dirty="0" err="1"/>
              <a:t>app.module.ts</a:t>
            </a:r>
            <a:r>
              <a:rPr lang="fr-FR" dirty="0"/>
              <a:t> on root of app folder</a:t>
            </a:r>
          </a:p>
          <a:p>
            <a:r>
              <a:rPr lang="fr-FR" dirty="0"/>
              <a:t>Look at </a:t>
            </a:r>
            <a:r>
              <a:rPr lang="fr-FR" dirty="0" err="1"/>
              <a:t>created</a:t>
            </a:r>
            <a:r>
              <a:rPr lang="fr-FR" dirty="0"/>
              <a:t> html file</a:t>
            </a:r>
          </a:p>
          <a:p>
            <a:r>
              <a:rPr lang="fr-FR" dirty="0"/>
              <a:t>Look at </a:t>
            </a:r>
            <a:r>
              <a:rPr lang="fr-FR" dirty="0" err="1"/>
              <a:t>created</a:t>
            </a:r>
            <a:r>
              <a:rPr lang="fr-FR" dirty="0"/>
              <a:t> </a:t>
            </a:r>
            <a:r>
              <a:rPr lang="fr-FR" dirty="0" err="1"/>
              <a:t>ts</a:t>
            </a:r>
            <a:r>
              <a:rPr lang="fr-FR" dirty="0"/>
              <a:t> file</a:t>
            </a:r>
          </a:p>
          <a:p>
            <a:pPr lvl="1"/>
            <a:r>
              <a:rPr lang="fr-FR" dirty="0"/>
              <a:t>Look at </a:t>
            </a:r>
            <a:r>
              <a:rPr lang="en-US" dirty="0"/>
              <a:t>app-hello-world selector</a:t>
            </a:r>
          </a:p>
          <a:p>
            <a:pPr marL="457200" lvl="1" indent="0">
              <a:buNone/>
            </a:pPr>
            <a:endParaRPr lang="fr-FR" dirty="0"/>
          </a:p>
          <a:p>
            <a:endParaRPr lang="fr-FR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2420C-BEF7-41AD-98A6-2E3A393CE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4644C-801D-49BC-8DAE-BC01EF264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5FCD1-E673-4B1D-BAC9-386F0AAD1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653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C1A0F-7D84-4435-9A0C-3B76C2B15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3B7C9-D5CB-4790-9766-FA713A881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Go to app.component.html</a:t>
            </a:r>
          </a:p>
          <a:p>
            <a:r>
              <a:rPr lang="en-US" dirty="0"/>
              <a:t>Fill it this sway</a:t>
            </a:r>
          </a:p>
          <a:p>
            <a:pPr lvl="1"/>
            <a:r>
              <a:rPr lang="en-US" dirty="0"/>
              <a:t>&lt;h1&gt;Hello&lt;/h1&gt;</a:t>
            </a:r>
          </a:p>
          <a:p>
            <a:pPr lvl="1"/>
            <a:r>
              <a:rPr lang="en-US" dirty="0"/>
              <a:t>&lt;app-hello-world&gt;&lt;/app-hello-world&gt;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&lt;h1&gt;Hello&lt;/h1&gt;</a:t>
            </a:r>
          </a:p>
          <a:p>
            <a:r>
              <a:rPr lang="en-US" dirty="0"/>
              <a:t>&lt;app-hello-world&gt;&lt;/app-hello-world&gt;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48187-61C1-44CD-AC53-7493D8C88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AC61C-9936-4DB5-85B3-54FC01FE1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4E168-84C6-4B1D-BAC0-5B4BAC5AE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297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04D9-77F8-44BF-8D6B-79E8F4613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84059-28A5-48E5-80F9-416CF1B42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Let’s</a:t>
            </a:r>
            <a:r>
              <a:rPr lang="fr-FR" dirty="0"/>
              <a:t> </a:t>
            </a:r>
            <a:r>
              <a:rPr lang="fr-FR" dirty="0" err="1"/>
              <a:t>get</a:t>
            </a:r>
            <a:r>
              <a:rPr lang="fr-FR" dirty="0"/>
              <a:t> back to date </a:t>
            </a:r>
            <a:r>
              <a:rPr lang="fr-FR" dirty="0" err="1"/>
              <a:t>example</a:t>
            </a:r>
            <a:endParaRPr lang="fr-FR" dirty="0"/>
          </a:p>
          <a:p>
            <a:r>
              <a:rPr lang="fr-FR" dirty="0"/>
              <a:t>Create a date component </a:t>
            </a:r>
          </a:p>
          <a:p>
            <a:pPr lvl="1"/>
            <a:r>
              <a:rPr lang="fr-FR" dirty="0" err="1"/>
              <a:t>ng</a:t>
            </a:r>
            <a:r>
              <a:rPr lang="fr-FR" dirty="0"/>
              <a:t> </a:t>
            </a:r>
            <a:r>
              <a:rPr lang="fr-FR" dirty="0" err="1"/>
              <a:t>generate</a:t>
            </a:r>
            <a:r>
              <a:rPr lang="fr-FR" dirty="0"/>
              <a:t> component date</a:t>
            </a:r>
          </a:p>
          <a:p>
            <a:r>
              <a:rPr lang="fr-FR" dirty="0" err="1"/>
              <a:t>Add</a:t>
            </a:r>
            <a:r>
              <a:rPr lang="fr-FR" dirty="0"/>
              <a:t> new component to main html page and </a:t>
            </a:r>
            <a:r>
              <a:rPr lang="fr-FR" dirty="0" err="1"/>
              <a:t>see</a:t>
            </a:r>
            <a:r>
              <a:rPr lang="fr-FR" dirty="0"/>
              <a:t> how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rendered</a:t>
            </a:r>
            <a:endParaRPr lang="fr-FR" dirty="0"/>
          </a:p>
          <a:p>
            <a:r>
              <a:rPr lang="fr-FR" dirty="0" err="1"/>
              <a:t>Let’s</a:t>
            </a:r>
            <a:r>
              <a:rPr lang="fr-FR" dirty="0"/>
              <a:t> observe </a:t>
            </a:r>
            <a:r>
              <a:rPr lang="fr-FR" dirty="0" err="1"/>
              <a:t>together</a:t>
            </a:r>
            <a:r>
              <a:rPr lang="fr-FR" dirty="0"/>
              <a:t> content of </a:t>
            </a:r>
            <a:r>
              <a:rPr lang="fr-FR" dirty="0" err="1"/>
              <a:t>ts</a:t>
            </a:r>
            <a:r>
              <a:rPr lang="fr-FR" dirty="0"/>
              <a:t> script of date</a:t>
            </a:r>
          </a:p>
          <a:p>
            <a:r>
              <a:rPr lang="fr-FR" b="1" dirty="0"/>
              <a:t>TS script </a:t>
            </a:r>
            <a:r>
              <a:rPr lang="fr-FR" b="1" dirty="0" err="1"/>
              <a:t>is</a:t>
            </a:r>
            <a:r>
              <a:rPr lang="fr-FR" b="1" dirty="0"/>
              <a:t> the entry point for the component in </a:t>
            </a:r>
            <a:r>
              <a:rPr lang="fr-FR" b="1" dirty="0" err="1"/>
              <a:t>angular</a:t>
            </a:r>
            <a:endParaRPr lang="fr-FR" b="1" dirty="0"/>
          </a:p>
          <a:p>
            <a:endParaRPr lang="fr-FR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82F3F-C957-4B1A-BCD8-5DA328B97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8E7CD-5D60-43C4-B57A-785C9478D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10DD8-2715-4074-A573-746D7C7B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959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3DA8A-33A8-4C70-AB27-3C715664D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19F90-A767-4D89-9C6F-0DB43F697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Try to change the html tag </a:t>
            </a:r>
            <a:r>
              <a:rPr lang="fr-FR" dirty="0" err="1"/>
              <a:t>name</a:t>
            </a:r>
            <a:endParaRPr lang="fr-FR" dirty="0"/>
          </a:p>
          <a:p>
            <a:r>
              <a:rPr lang="fr-FR" dirty="0"/>
              <a:t>Try to change the html file </a:t>
            </a:r>
            <a:r>
              <a:rPr lang="fr-FR" dirty="0" err="1"/>
              <a:t>name</a:t>
            </a:r>
            <a:endParaRPr lang="fr-FR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0D6CD-B5B0-4CB4-9E64-8570D69D7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90434-B8E6-453D-B738-67BCA8715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CB78E-7897-4177-979F-8DF5CF27C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374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09827-BF0E-49AE-A367-43976BE6E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Binding data </a:t>
            </a:r>
            <a:r>
              <a:rPr lang="fr-FR" dirty="0" err="1"/>
              <a:t>from</a:t>
            </a:r>
            <a:r>
              <a:rPr lang="fr-FR" dirty="0"/>
              <a:t> component class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33B0DED-EC5B-4A77-9134-C6FD31DA1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83735" y="2186461"/>
            <a:ext cx="5693766" cy="331787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5A95E-1A37-4C28-BBD7-54C113966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3737E-A600-4B9A-A965-978DF5CF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86B14-3CD7-4AC7-89C9-C3B5450A3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509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2E648-8564-4A70-B613-1BCE9A40C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Data Binding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7244A-E56C-4AE3-882E-1EB7ABEF4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/>
              <a:t>Add</a:t>
            </a:r>
            <a:r>
              <a:rPr lang="fr-FR" dirty="0"/>
              <a:t> in date </a:t>
            </a:r>
            <a:r>
              <a:rPr lang="fr-FR" dirty="0" err="1"/>
              <a:t>ts</a:t>
            </a:r>
            <a:r>
              <a:rPr lang="fr-FR" dirty="0"/>
              <a:t> component </a:t>
            </a:r>
          </a:p>
          <a:p>
            <a:pPr lvl="1"/>
            <a:r>
              <a:rPr lang="en-US" dirty="0"/>
              <a:t>message: string = "hello";</a:t>
            </a:r>
          </a:p>
          <a:p>
            <a:r>
              <a:rPr lang="en-US" dirty="0"/>
              <a:t>Reference it in date html file:</a:t>
            </a:r>
          </a:p>
          <a:p>
            <a:pPr lvl="1"/>
            <a:r>
              <a:rPr lang="en-US" dirty="0"/>
              <a:t>date works! {{message}}</a:t>
            </a:r>
          </a:p>
          <a:p>
            <a:r>
              <a:rPr lang="en-US" dirty="0"/>
              <a:t>Now </a:t>
            </a:r>
            <a:r>
              <a:rPr lang="en-US" dirty="0" err="1"/>
              <a:t>chage</a:t>
            </a:r>
            <a:r>
              <a:rPr lang="en-US" dirty="0"/>
              <a:t> message to </a:t>
            </a:r>
          </a:p>
          <a:p>
            <a:pPr lvl="1"/>
            <a:r>
              <a:rPr lang="en-US" dirty="0"/>
              <a:t>message: string = new </a:t>
            </a:r>
            <a:r>
              <a:rPr lang="en-US" b="1" dirty="0"/>
              <a:t>Date</a:t>
            </a:r>
            <a:r>
              <a:rPr lang="en-US" dirty="0"/>
              <a:t>().</a:t>
            </a:r>
            <a:r>
              <a:rPr lang="en-US" b="1" dirty="0" err="1"/>
              <a:t>toDateString</a:t>
            </a:r>
            <a:r>
              <a:rPr lang="en-US" dirty="0"/>
              <a:t>();</a:t>
            </a:r>
          </a:p>
          <a:p>
            <a:r>
              <a:rPr lang="en-US" dirty="0"/>
              <a:t>See the change directly applied in html page: This is data binding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B9781-876E-4657-8C6D-327628766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6DA61-2D82-43CA-923A-30933058F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10F2E-2FA2-4C88-A383-FA533BD59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328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DA50C-2752-4920-A3DE-11749C13D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Data Binding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EF172-1545-47A9-99E6-304660D6E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Data Binding in </a:t>
            </a:r>
            <a:r>
              <a:rPr lang="fr-FR" dirty="0" err="1"/>
              <a:t>Angular</a:t>
            </a:r>
            <a:r>
              <a:rPr lang="fr-FR" dirty="0"/>
              <a:t> </a:t>
            </a:r>
            <a:r>
              <a:rPr lang="fr-FR" dirty="0" err="1"/>
              <a:t>refers</a:t>
            </a:r>
            <a:r>
              <a:rPr lang="fr-FR" dirty="0"/>
              <a:t> to </a:t>
            </a:r>
            <a:r>
              <a:rPr lang="fr-FR" dirty="0" err="1"/>
              <a:t>binidng</a:t>
            </a:r>
            <a:r>
              <a:rPr lang="fr-FR" dirty="0"/>
              <a:t> the data in the component instance to the HTML </a:t>
            </a:r>
            <a:r>
              <a:rPr lang="fr-FR" dirty="0" err="1"/>
              <a:t>template</a:t>
            </a:r>
            <a:r>
              <a:rPr lang="fr-FR" dirty="0"/>
              <a:t>. </a:t>
            </a:r>
            <a:r>
              <a:rPr lang="fr-FR" dirty="0" err="1"/>
              <a:t>Any</a:t>
            </a:r>
            <a:r>
              <a:rPr lang="fr-FR" dirty="0"/>
              <a:t> change to the data </a:t>
            </a:r>
            <a:r>
              <a:rPr lang="fr-FR" dirty="0" err="1"/>
              <a:t>automatically</a:t>
            </a:r>
            <a:r>
              <a:rPr lang="fr-FR" dirty="0"/>
              <a:t> </a:t>
            </a:r>
            <a:r>
              <a:rPr lang="fr-FR" dirty="0" err="1"/>
              <a:t>get</a:t>
            </a:r>
            <a:r>
              <a:rPr lang="fr-FR" dirty="0"/>
              <a:t> </a:t>
            </a:r>
            <a:r>
              <a:rPr lang="fr-FR" dirty="0" err="1"/>
              <a:t>updated</a:t>
            </a:r>
            <a:r>
              <a:rPr lang="fr-FR" dirty="0"/>
              <a:t> in the </a:t>
            </a:r>
            <a:r>
              <a:rPr lang="fr-FR" dirty="0" err="1"/>
              <a:t>view</a:t>
            </a:r>
            <a:r>
              <a:rPr lang="fr-FR" dirty="0"/>
              <a:t>.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4130C-E20C-4791-AE07-7B4B5F804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03A76-3842-43F8-8484-C51FDC621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4A390-EE14-4889-AC18-C6DF7F891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083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94AA8-2875-4ABB-A599-93BEE7608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Data Binding and </a:t>
            </a:r>
            <a:r>
              <a:rPr lang="fr-FR" dirty="0" err="1"/>
              <a:t>async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A5A22-D085-420A-B83E-AEB8B35B4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Now we'll use an async operation (`</a:t>
            </a:r>
            <a:r>
              <a:rPr lang="en-US" dirty="0" err="1"/>
              <a:t>setInterval</a:t>
            </a:r>
            <a:r>
              <a:rPr lang="en-US" dirty="0"/>
              <a:t>`) to dynamically update the date component's displayed value, so that it shows updates to the time value every second.</a:t>
            </a:r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23E49-3418-41FF-8DEA-B2CD2DA91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2E02B-1A12-46AD-998C-9ED5259B9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7FF67-061A-43BE-8F4C-C2A5684C8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612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94AA8-2875-4ABB-A599-93BEE7608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Data Binding and </a:t>
            </a:r>
            <a:r>
              <a:rPr lang="fr-FR" dirty="0" err="1"/>
              <a:t>async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A5A22-D085-420A-B83E-AEB8B35B4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/>
              <a:t>Change </a:t>
            </a:r>
          </a:p>
          <a:p>
            <a:pPr lvl="1"/>
            <a:r>
              <a:rPr lang="en-US" dirty="0" err="1"/>
              <a:t>dateMessage</a:t>
            </a:r>
            <a:r>
              <a:rPr lang="en-US" dirty="0"/>
              <a:t>: string;</a:t>
            </a:r>
          </a:p>
          <a:p>
            <a:pPr lvl="1"/>
            <a:r>
              <a:rPr lang="en-US" dirty="0"/>
              <a:t>constructor() { </a:t>
            </a:r>
          </a:p>
          <a:p>
            <a:pPr lvl="2"/>
            <a:r>
              <a:rPr lang="en-US" dirty="0"/>
              <a:t>let </a:t>
            </a:r>
            <a:r>
              <a:rPr lang="en-US" dirty="0" err="1"/>
              <a:t>currentDate</a:t>
            </a:r>
            <a:r>
              <a:rPr lang="en-US" dirty="0"/>
              <a:t> = new </a:t>
            </a:r>
            <a:r>
              <a:rPr lang="en-US" b="1" dirty="0"/>
              <a:t>Date</a:t>
            </a:r>
            <a:r>
              <a:rPr lang="en-US" dirty="0"/>
              <a:t>();</a:t>
            </a:r>
          </a:p>
          <a:p>
            <a:pPr lvl="2"/>
            <a:r>
              <a:rPr lang="en-US" dirty="0" err="1"/>
              <a:t>this.dateMessage</a:t>
            </a:r>
            <a:r>
              <a:rPr lang="en-US" dirty="0"/>
              <a:t> = </a:t>
            </a:r>
            <a:r>
              <a:rPr lang="en-US" dirty="0" err="1"/>
              <a:t>currentDate.</a:t>
            </a:r>
            <a:r>
              <a:rPr lang="en-US" b="1" dirty="0" err="1"/>
              <a:t>toDateString</a:t>
            </a:r>
            <a:r>
              <a:rPr lang="en-US" dirty="0"/>
              <a:t>() + ' ' + </a:t>
            </a:r>
            <a:r>
              <a:rPr lang="en-US" dirty="0" err="1"/>
              <a:t>currentDate.</a:t>
            </a:r>
            <a:r>
              <a:rPr lang="en-US" b="1" dirty="0" err="1"/>
              <a:t>toLocaleTimeString</a:t>
            </a:r>
            <a:r>
              <a:rPr lang="en-US" dirty="0"/>
              <a:t>();</a:t>
            </a:r>
          </a:p>
          <a:p>
            <a:pPr lvl="1"/>
            <a:r>
              <a:rPr lang="en-US" dirty="0"/>
              <a:t>}</a:t>
            </a:r>
          </a:p>
          <a:p>
            <a:r>
              <a:rPr lang="en-US" dirty="0"/>
              <a:t>&lt;p&gt;</a:t>
            </a:r>
          </a:p>
          <a:p>
            <a:pPr marL="457200" lvl="1" indent="0">
              <a:buNone/>
            </a:pPr>
            <a:r>
              <a:rPr lang="en-US" dirty="0"/>
              <a:t>date works! {{</a:t>
            </a:r>
            <a:r>
              <a:rPr lang="en-US" dirty="0" err="1"/>
              <a:t>dateMessage</a:t>
            </a:r>
            <a:r>
              <a:rPr lang="en-US" dirty="0"/>
              <a:t>}}</a:t>
            </a:r>
          </a:p>
          <a:p>
            <a:r>
              <a:rPr lang="en-US" dirty="0"/>
              <a:t>&lt;/p&gt;</a:t>
            </a:r>
          </a:p>
          <a:p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23E49-3418-41FF-8DEA-B2CD2DA91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2E02B-1A12-46AD-998C-9ED5259B9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7FF67-061A-43BE-8F4C-C2A5684C8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0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3BE8E-8A23-4C08-95D7-E76BC0387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What</a:t>
            </a:r>
            <a:r>
              <a:rPr lang="fr-FR" dirty="0"/>
              <a:t> to do </a:t>
            </a:r>
            <a:r>
              <a:rPr lang="fr-FR" dirty="0" err="1"/>
              <a:t>so</a:t>
            </a:r>
            <a:r>
              <a:rPr lang="fr-FR" dirty="0"/>
              <a:t>?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C4C18D4-45E2-4059-AA13-3EADF5C9E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41169" y="2186461"/>
            <a:ext cx="4509661" cy="331787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8123C-7A32-4C94-8141-8F817D229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08AFB-B52F-4D5A-A44A-AB623F485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4F5E-6B3F-4382-B0B4-7427D770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620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ADDBB-2360-47E4-8D09-CAE96230C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Data Binding and </a:t>
            </a:r>
            <a:r>
              <a:rPr lang="fr-FR" dirty="0" err="1"/>
              <a:t>async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5C81A-9322-47A0-B2B5-3C6E184B5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/>
              <a:t>Now</a:t>
            </a:r>
            <a:r>
              <a:rPr lang="fr-FR" dirty="0"/>
              <a:t> </a:t>
            </a:r>
            <a:r>
              <a:rPr lang="fr-FR" dirty="0" err="1"/>
              <a:t>include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in a </a:t>
            </a:r>
            <a:r>
              <a:rPr lang="en-US" dirty="0"/>
              <a:t>fat arrow functions:</a:t>
            </a:r>
          </a:p>
          <a:p>
            <a:r>
              <a:rPr lang="en-US" dirty="0" err="1"/>
              <a:t>dateMessage</a:t>
            </a:r>
            <a:r>
              <a:rPr lang="en-US" dirty="0"/>
              <a:t>: string;</a:t>
            </a:r>
          </a:p>
          <a:p>
            <a:r>
              <a:rPr lang="en-US" dirty="0"/>
              <a:t>constructor() { </a:t>
            </a:r>
          </a:p>
          <a:p>
            <a:pPr lvl="1"/>
            <a:r>
              <a:rPr lang="en-US" b="1" dirty="0" err="1"/>
              <a:t>setInterval</a:t>
            </a:r>
            <a:r>
              <a:rPr lang="en-US" dirty="0"/>
              <a:t>(()=&gt;{</a:t>
            </a:r>
          </a:p>
          <a:p>
            <a:pPr lvl="2"/>
            <a:r>
              <a:rPr lang="en-US" dirty="0"/>
              <a:t>let </a:t>
            </a:r>
            <a:r>
              <a:rPr lang="en-US" dirty="0" err="1"/>
              <a:t>currentDate</a:t>
            </a:r>
            <a:r>
              <a:rPr lang="en-US" dirty="0"/>
              <a:t> = new </a:t>
            </a:r>
            <a:r>
              <a:rPr lang="en-US" b="1" dirty="0"/>
              <a:t>Date</a:t>
            </a:r>
            <a:r>
              <a:rPr lang="en-US" dirty="0"/>
              <a:t>();</a:t>
            </a:r>
          </a:p>
          <a:p>
            <a:pPr lvl="2"/>
            <a:r>
              <a:rPr lang="en-US" dirty="0" err="1"/>
              <a:t>this.dateMessage</a:t>
            </a:r>
            <a:r>
              <a:rPr lang="en-US" dirty="0"/>
              <a:t> = </a:t>
            </a:r>
            <a:r>
              <a:rPr lang="en-US" dirty="0" err="1"/>
              <a:t>currentDate.</a:t>
            </a:r>
            <a:r>
              <a:rPr lang="en-US" b="1" dirty="0" err="1"/>
              <a:t>toDateString</a:t>
            </a:r>
            <a:r>
              <a:rPr lang="en-US" dirty="0"/>
              <a:t>() + ' ' + </a:t>
            </a:r>
            <a:r>
              <a:rPr lang="en-US" dirty="0" err="1"/>
              <a:t>currentDate.</a:t>
            </a:r>
            <a:r>
              <a:rPr lang="en-US" b="1" dirty="0" err="1"/>
              <a:t>toLocaleTimeString</a:t>
            </a:r>
            <a:r>
              <a:rPr lang="en-US" dirty="0"/>
              <a:t>();</a:t>
            </a:r>
          </a:p>
          <a:p>
            <a:pPr lvl="1"/>
            <a:r>
              <a:rPr lang="en-US" dirty="0"/>
              <a:t>}, 1000);</a:t>
            </a:r>
          </a:p>
          <a:p>
            <a:r>
              <a:rPr lang="en-US" dirty="0"/>
              <a:t>}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24CD6-C70A-4936-8BB9-65E3864ED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E6933-22DB-48D3-A9D7-233A80BC7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EBB72-8457-4482-88C5-41A0A7C5F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162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C96A0-454E-4016-B065-90DAAE9E1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Template Interpolation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AAE1E-BBF9-435C-B302-1506E09AE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'double-curly’ triggers angular to do interpolation</a:t>
            </a:r>
          </a:p>
          <a:p>
            <a:pPr lvl="1"/>
            <a:r>
              <a:rPr lang="en-US" dirty="0"/>
              <a:t>Evaluation</a:t>
            </a:r>
          </a:p>
          <a:p>
            <a:pPr lvl="2"/>
            <a:r>
              <a:rPr lang="en-US" dirty="0"/>
              <a:t>{{ 1 + 1 }}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Looking at what corresponds to what you write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114BB-854D-4596-8841-EEF1891F1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E5BF7-EE32-4DCB-A628-C3C1D1C5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83435-EED2-47C4-B7A7-E262FC1B1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490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148BB-9274-494D-BFF6-565A13B27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Template Interpolation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DD469-19E1-4284-8442-3DAFA06FF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What is inside is not a TS expression inside.</a:t>
            </a:r>
          </a:p>
          <a:p>
            <a:pPr lvl="1"/>
            <a:r>
              <a:rPr lang="en-US" dirty="0"/>
              <a:t>{{ </a:t>
            </a:r>
            <a:r>
              <a:rPr lang="en-US" dirty="0" err="1"/>
              <a:t>addNumbers</a:t>
            </a:r>
            <a:r>
              <a:rPr lang="en-US" dirty="0"/>
              <a:t>(</a:t>
            </a:r>
            <a:r>
              <a:rPr lang="en-US" dirty="0" err="1"/>
              <a:t>someNumber</a:t>
            </a:r>
            <a:r>
              <a:rPr lang="en-US" dirty="0"/>
              <a:t>, 6) }}</a:t>
            </a:r>
          </a:p>
          <a:p>
            <a:r>
              <a:rPr lang="en-US" dirty="0"/>
              <a:t>Above expression will not compile inside </a:t>
            </a:r>
            <a:r>
              <a:rPr lang="en-US" dirty="0" err="1"/>
              <a:t>ts</a:t>
            </a:r>
            <a:r>
              <a:rPr lang="en-US" dirty="0"/>
              <a:t> script. IT should be rather:</a:t>
            </a:r>
          </a:p>
          <a:p>
            <a:r>
              <a:rPr lang="en-US" b="1" dirty="0" err="1"/>
              <a:t>addNumbers</a:t>
            </a:r>
            <a:r>
              <a:rPr lang="en-US" dirty="0"/>
              <a:t>(a: number, b: number)</a:t>
            </a:r>
          </a:p>
          <a:p>
            <a:r>
              <a:rPr lang="en-US" dirty="0"/>
              <a:t>{</a:t>
            </a:r>
          </a:p>
          <a:p>
            <a:pPr lvl="1"/>
            <a:r>
              <a:rPr lang="en-US" dirty="0"/>
              <a:t>return a + b;</a:t>
            </a:r>
          </a:p>
          <a:p>
            <a:r>
              <a:rPr lang="en-US" dirty="0"/>
              <a:t>}</a:t>
            </a:r>
          </a:p>
          <a:p>
            <a:r>
              <a:rPr lang="en-US" b="1" dirty="0" err="1"/>
              <a:t>someOtherMethod</a:t>
            </a:r>
            <a:r>
              <a:rPr lang="en-US" dirty="0"/>
              <a:t>()</a:t>
            </a:r>
          </a:p>
          <a:p>
            <a:r>
              <a:rPr lang="en-US" dirty="0"/>
              <a:t>{</a:t>
            </a:r>
          </a:p>
          <a:p>
            <a:pPr lvl="1"/>
            <a:r>
              <a:rPr lang="en-US" dirty="0" err="1"/>
              <a:t>this.</a:t>
            </a:r>
            <a:r>
              <a:rPr lang="en-US" b="1" dirty="0" err="1"/>
              <a:t>addNumbers</a:t>
            </a:r>
            <a:r>
              <a:rPr lang="en-US" dirty="0"/>
              <a:t>(</a:t>
            </a:r>
            <a:r>
              <a:rPr lang="en-US" dirty="0" err="1"/>
              <a:t>this.someNumber</a:t>
            </a:r>
            <a:r>
              <a:rPr lang="en-US" dirty="0"/>
              <a:t>, 6);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CCC4A-5B95-4E0A-9268-60FF8529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FC355-9E5B-43D8-9F06-0891E1302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9B7DE-8669-45B3-A282-0AFC2097B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86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6F998-3A68-4462-A71C-82790FC62F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Templates and Data Binding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CA08F66-527F-4672-B532-442461C4CF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69F46-0439-4364-A719-4D5F6A4A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F6FCC-DC8A-4F53-8BA0-AE68F5EA6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F67ED-8AA2-4304-A0E1-66278BB0A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5339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148BB-9274-494D-BFF6-565A13B27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Looping with </a:t>
            </a:r>
            <a:r>
              <a:rPr lang="en-US" b="1" dirty="0" err="1"/>
              <a:t>ngFor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DD469-19E1-4284-8442-3DAFA06FF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Create second </a:t>
            </a:r>
            <a:r>
              <a:rPr lang="fr-FR" dirty="0" err="1"/>
              <a:t>project</a:t>
            </a:r>
            <a:r>
              <a:rPr lang="fr-FR" dirty="0"/>
              <a:t> second-</a:t>
            </a:r>
            <a:r>
              <a:rPr lang="fr-FR" dirty="0" err="1"/>
              <a:t>project</a:t>
            </a:r>
            <a:endParaRPr lang="fr-FR" dirty="0"/>
          </a:p>
          <a:p>
            <a:r>
              <a:rPr lang="fr-FR" dirty="0"/>
              <a:t>Clear default html and </a:t>
            </a:r>
            <a:r>
              <a:rPr lang="fr-FR" dirty="0" err="1"/>
              <a:t>ts</a:t>
            </a:r>
            <a:r>
              <a:rPr lang="fr-FR" dirty="0"/>
              <a:t> </a:t>
            </a:r>
          </a:p>
          <a:p>
            <a:r>
              <a:rPr lang="fr-FR" dirty="0"/>
              <a:t>Create </a:t>
            </a:r>
            <a:r>
              <a:rPr lang="fr-FR" dirty="0" err="1"/>
              <a:t>address-card</a:t>
            </a:r>
            <a:r>
              <a:rPr lang="fr-FR" dirty="0"/>
              <a:t> component </a:t>
            </a:r>
          </a:p>
          <a:p>
            <a:r>
              <a:rPr lang="fr-FR" dirty="0"/>
              <a:t>Create </a:t>
            </a:r>
            <a:r>
              <a:rPr lang="fr-FR" dirty="0" err="1"/>
              <a:t>address</a:t>
            </a:r>
            <a:r>
              <a:rPr lang="fr-FR" dirty="0"/>
              <a:t> info in html</a:t>
            </a:r>
          </a:p>
          <a:p>
            <a:r>
              <a:rPr lang="fr-FR" dirty="0" err="1"/>
              <a:t>Now</a:t>
            </a:r>
            <a:r>
              <a:rPr lang="fr-FR" dirty="0"/>
              <a:t> I </a:t>
            </a:r>
            <a:r>
              <a:rPr lang="fr-FR" dirty="0" err="1"/>
              <a:t>don’t</a:t>
            </a:r>
            <a:r>
              <a:rPr lang="fr-FR" dirty="0"/>
              <a:t> </a:t>
            </a:r>
            <a:r>
              <a:rPr lang="fr-FR" dirty="0" err="1"/>
              <a:t>want</a:t>
            </a:r>
            <a:r>
              <a:rPr lang="fr-FR" dirty="0"/>
              <a:t> to hard code </a:t>
            </a:r>
            <a:r>
              <a:rPr lang="fr-FR" dirty="0" err="1"/>
              <a:t>them</a:t>
            </a:r>
            <a:r>
              <a:rPr lang="fr-FR" dirty="0"/>
              <a:t>. </a:t>
            </a:r>
          </a:p>
          <a:p>
            <a:r>
              <a:rPr lang="fr-FR" dirty="0"/>
              <a:t>Create user (</a:t>
            </a:r>
            <a:r>
              <a:rPr lang="fr-FR" dirty="0" err="1"/>
              <a:t>any</a:t>
            </a:r>
            <a:r>
              <a:rPr lang="fr-FR" dirty="0"/>
              <a:t>)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properties</a:t>
            </a:r>
            <a:r>
              <a:rPr lang="fr-FR" dirty="0"/>
              <a:t>: </a:t>
            </a:r>
            <a:r>
              <a:rPr lang="fr-FR" dirty="0" err="1"/>
              <a:t>name</a:t>
            </a:r>
            <a:r>
              <a:rPr lang="fr-FR" dirty="0"/>
              <a:t>; </a:t>
            </a:r>
            <a:r>
              <a:rPr lang="fr-FR" dirty="0" err="1"/>
              <a:t>title</a:t>
            </a:r>
            <a:r>
              <a:rPr lang="fr-FR" dirty="0"/>
              <a:t>, </a:t>
            </a:r>
            <a:r>
              <a:rPr lang="fr-FR" dirty="0" err="1"/>
              <a:t>address</a:t>
            </a:r>
            <a:r>
              <a:rPr lang="fr-FR" dirty="0"/>
              <a:t>, phones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CCC4A-5B95-4E0A-9268-60FF8529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FC355-9E5B-43D8-9F06-0891E1302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9B7DE-8669-45B3-A282-0AFC2097B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49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148BB-9274-494D-BFF6-565A13B27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Looping with </a:t>
            </a:r>
            <a:r>
              <a:rPr lang="en-US" b="1" dirty="0" err="1"/>
              <a:t>ngFor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DD469-19E1-4284-8442-3DAFA06FF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Now</a:t>
            </a:r>
            <a:r>
              <a:rPr lang="fr-FR" dirty="0"/>
              <a:t> display </a:t>
            </a:r>
            <a:r>
              <a:rPr lang="fr-FR" dirty="0" err="1"/>
              <a:t>them</a:t>
            </a:r>
            <a:r>
              <a:rPr lang="fr-FR" dirty="0"/>
              <a:t> in html 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curly</a:t>
            </a:r>
            <a:r>
              <a:rPr lang="fr-FR" dirty="0"/>
              <a:t> </a:t>
            </a:r>
            <a:r>
              <a:rPr lang="fr-FR" dirty="0" err="1"/>
              <a:t>braces</a:t>
            </a:r>
            <a:r>
              <a:rPr lang="fr-FR" dirty="0"/>
              <a:t>.</a:t>
            </a:r>
          </a:p>
          <a:p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a for </a:t>
            </a:r>
            <a:r>
              <a:rPr lang="fr-FR" dirty="0" err="1"/>
              <a:t>loop</a:t>
            </a:r>
            <a:r>
              <a:rPr lang="fr-FR" dirty="0"/>
              <a:t> to display all phone </a:t>
            </a:r>
            <a:r>
              <a:rPr lang="fr-FR" dirty="0" err="1"/>
              <a:t>numbers</a:t>
            </a:r>
            <a:endParaRPr lang="fr-FR" dirty="0"/>
          </a:p>
          <a:p>
            <a:r>
              <a:rPr lang="en-US" dirty="0"/>
              <a:t>&lt;p </a:t>
            </a:r>
            <a:r>
              <a:rPr lang="en-US" i="1" dirty="0"/>
              <a:t>*</a:t>
            </a:r>
            <a:r>
              <a:rPr lang="en-US" i="1" dirty="0" err="1"/>
              <a:t>ngFor</a:t>
            </a:r>
            <a:r>
              <a:rPr lang="en-US" dirty="0"/>
              <a:t>="let </a:t>
            </a:r>
            <a:r>
              <a:rPr lang="en-US" dirty="0" err="1"/>
              <a:t>phoneNumber</a:t>
            </a:r>
            <a:r>
              <a:rPr lang="en-US" dirty="0"/>
              <a:t> of </a:t>
            </a:r>
            <a:r>
              <a:rPr lang="en-US" dirty="0" err="1"/>
              <a:t>user.Phone</a:t>
            </a:r>
            <a:r>
              <a:rPr lang="en-US" dirty="0"/>
              <a:t>"&gt;{{</a:t>
            </a:r>
            <a:r>
              <a:rPr lang="en-US" dirty="0" err="1"/>
              <a:t>phoneNumber</a:t>
            </a:r>
            <a:r>
              <a:rPr lang="en-US" dirty="0"/>
              <a:t>}}&lt;/p&gt;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CCC4A-5B95-4E0A-9268-60FF8529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FC355-9E5B-43D8-9F06-0891E1302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9B7DE-8669-45B3-A282-0AFC2097B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503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3ADC7-6D47-4565-9C4A-9A192B802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Using </a:t>
            </a:r>
            <a:r>
              <a:rPr lang="en-US" b="1" dirty="0" err="1"/>
              <a:t>ngIf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A730A-38A7-4688-8FDB-001E15F4E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&lt;div </a:t>
            </a:r>
            <a:r>
              <a:rPr lang="en-US" i="1" dirty="0"/>
              <a:t>*</a:t>
            </a:r>
            <a:r>
              <a:rPr lang="en-US" i="1" dirty="0" err="1"/>
              <a:t>ngIf</a:t>
            </a:r>
            <a:r>
              <a:rPr lang="en-US" dirty="0"/>
              <a:t>="</a:t>
            </a:r>
            <a:r>
              <a:rPr lang="en-US" dirty="0" err="1"/>
              <a:t>user.Phone.length</a:t>
            </a:r>
            <a:r>
              <a:rPr lang="en-US" dirty="0"/>
              <a:t>"&gt;</a:t>
            </a:r>
          </a:p>
          <a:p>
            <a:pPr lvl="1"/>
            <a:r>
              <a:rPr lang="en-US" dirty="0"/>
              <a:t>&lt;p&gt;Phones:&lt;/p&gt;</a:t>
            </a:r>
          </a:p>
          <a:p>
            <a:pPr lvl="1"/>
            <a:r>
              <a:rPr lang="en-US" dirty="0"/>
              <a:t>&lt;p </a:t>
            </a:r>
            <a:r>
              <a:rPr lang="en-US" i="1" dirty="0"/>
              <a:t>*</a:t>
            </a:r>
            <a:r>
              <a:rPr lang="en-US" i="1" dirty="0" err="1"/>
              <a:t>ngFor</a:t>
            </a:r>
            <a:r>
              <a:rPr lang="en-US" dirty="0"/>
              <a:t>="let </a:t>
            </a:r>
            <a:r>
              <a:rPr lang="en-US" dirty="0" err="1"/>
              <a:t>phoneNumber</a:t>
            </a:r>
            <a:r>
              <a:rPr lang="en-US" dirty="0"/>
              <a:t> of </a:t>
            </a:r>
            <a:r>
              <a:rPr lang="en-US" dirty="0" err="1"/>
              <a:t>user.Phone</a:t>
            </a:r>
            <a:r>
              <a:rPr lang="en-US" dirty="0"/>
              <a:t>"&gt;{{</a:t>
            </a:r>
            <a:r>
              <a:rPr lang="en-US" dirty="0" err="1"/>
              <a:t>phoneNumber</a:t>
            </a:r>
            <a:r>
              <a:rPr lang="en-US" dirty="0"/>
              <a:t>}}&lt;/p&gt;</a:t>
            </a:r>
          </a:p>
          <a:p>
            <a:r>
              <a:rPr lang="en-US" dirty="0"/>
              <a:t>&lt;/div&gt;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426AB-6ED9-454E-A1C0-09FD3E238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14571-7E02-4050-A3ED-43E323EF4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EC7B0-B135-4B94-B028-75CC1A390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361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C5DA7-86C3-4F58-AD2A-FE29259A1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Passing inputs to components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53D57-E48C-40D5-8DF8-51AFB6824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import { Component, </a:t>
            </a:r>
            <a:r>
              <a:rPr lang="en-US" dirty="0" err="1"/>
              <a:t>OnInit</a:t>
            </a:r>
            <a:r>
              <a:rPr lang="en-US" dirty="0"/>
              <a:t>, Input } from '@angular/core';</a:t>
            </a:r>
          </a:p>
          <a:p>
            <a:endParaRPr lang="en-US" dirty="0"/>
          </a:p>
          <a:p>
            <a:r>
              <a:rPr lang="en-US" dirty="0"/>
              <a:t>@</a:t>
            </a:r>
            <a:r>
              <a:rPr lang="en-US" b="1" dirty="0"/>
              <a:t>Input</a:t>
            </a:r>
            <a:r>
              <a:rPr lang="en-US" dirty="0"/>
              <a:t>('name') </a:t>
            </a:r>
            <a:r>
              <a:rPr lang="en-US" dirty="0" err="1"/>
              <a:t>userName</a:t>
            </a:r>
            <a:r>
              <a:rPr lang="en-US" dirty="0"/>
              <a:t>: string;</a:t>
            </a:r>
          </a:p>
          <a:p>
            <a:endParaRPr lang="en-US" dirty="0"/>
          </a:p>
          <a:p>
            <a:r>
              <a:rPr lang="en-US" dirty="0"/>
              <a:t>// Initialization should be here:</a:t>
            </a:r>
          </a:p>
          <a:p>
            <a:r>
              <a:rPr lang="en-US" dirty="0" err="1"/>
              <a:t>ngOnInit</a:t>
            </a:r>
            <a:r>
              <a:rPr lang="en-US" dirty="0"/>
              <a:t>() {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//dynamic name inside </a:t>
            </a:r>
            <a:r>
              <a:rPr lang="en-US" dirty="0" err="1"/>
              <a:t>ngOnInit</a:t>
            </a:r>
            <a:r>
              <a:rPr lang="en-US" dirty="0"/>
              <a:t>()</a:t>
            </a:r>
          </a:p>
          <a:p>
            <a:r>
              <a:rPr lang="en-US" dirty="0"/>
              <a:t>name: </a:t>
            </a:r>
            <a:r>
              <a:rPr lang="en-US" dirty="0" err="1"/>
              <a:t>this.userName</a:t>
            </a:r>
            <a:r>
              <a:rPr lang="en-US" dirty="0"/>
              <a:t>,</a:t>
            </a:r>
          </a:p>
          <a:p>
            <a:endParaRPr lang="en-US" dirty="0"/>
          </a:p>
          <a:p>
            <a:r>
              <a:rPr lang="en-US" dirty="0"/>
              <a:t>&lt;app-address-card </a:t>
            </a:r>
            <a:r>
              <a:rPr lang="en-US" i="1" dirty="0"/>
              <a:t>name</a:t>
            </a:r>
            <a:r>
              <a:rPr lang="en-US" dirty="0"/>
              <a:t>="Ayoub </a:t>
            </a:r>
            <a:r>
              <a:rPr lang="en-US" dirty="0" err="1"/>
              <a:t>Berrais</a:t>
            </a:r>
            <a:r>
              <a:rPr lang="en-US" dirty="0"/>
              <a:t>"&gt;&lt;/app-address-card&gt;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1C69D-1D09-4696-B47A-B20A42158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A3F13-5383-4D53-8020-0B676C322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43BC3-C655-4BC6-899D-0E014113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54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0EC6C-62FA-45C7-84A8-A7D948750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Using </a:t>
            </a:r>
            <a:r>
              <a:rPr lang="en-US" b="1" dirty="0" err="1"/>
              <a:t>ngOnInit</a:t>
            </a:r>
            <a:r>
              <a:rPr lang="en-US" b="1" dirty="0"/>
              <a:t> Lifecycle hook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E6F93-B2DC-4D29-824C-5210AE682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Remark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previous</a:t>
            </a:r>
            <a:r>
              <a:rPr lang="fr-FR" dirty="0"/>
              <a:t> init </a:t>
            </a:r>
            <a:r>
              <a:rPr lang="fr-FR" dirty="0" err="1"/>
              <a:t>was</a:t>
            </a:r>
            <a:r>
              <a:rPr lang="fr-FR" dirty="0"/>
              <a:t> not possible in </a:t>
            </a:r>
            <a:r>
              <a:rPr lang="fr-FR" dirty="0" err="1"/>
              <a:t>constructor</a:t>
            </a:r>
            <a:r>
              <a:rPr lang="fr-FR" dirty="0"/>
              <a:t>, but </a:t>
            </a:r>
            <a:r>
              <a:rPr lang="fr-FR" dirty="0" err="1"/>
              <a:t>rather</a:t>
            </a:r>
            <a:r>
              <a:rPr lang="fr-FR" dirty="0"/>
              <a:t> in </a:t>
            </a:r>
            <a:r>
              <a:rPr lang="fr-FR" dirty="0" err="1"/>
              <a:t>ngOnInit</a:t>
            </a:r>
            <a:r>
              <a:rPr lang="fr-FR" dirty="0"/>
              <a:t>(). </a:t>
            </a:r>
          </a:p>
          <a:p>
            <a:r>
              <a:rPr lang="fr-FR" dirty="0" err="1"/>
              <a:t>See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:</a:t>
            </a:r>
          </a:p>
          <a:p>
            <a:r>
              <a:rPr lang="en-US" dirty="0">
                <a:hlinkClick r:id="rId3"/>
              </a:rPr>
              <a:t>https://angular.io/guide/lifecycle-hooks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8E9A0-59C3-4E04-8EAE-AA2671C3F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A69B9-82FB-40F4-9A1A-D1E51566E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E46A3-EA04-4654-8996-152D159CC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3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E483E-8C16-479A-8124-4DD8358B0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Passing member variables to components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0A9A4-38B7-4A97-84E8-6015C4469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/>
              <a:t>Create </a:t>
            </a:r>
            <a:r>
              <a:rPr lang="fr-FR" dirty="0" err="1"/>
              <a:t>user.model.ts</a:t>
            </a:r>
            <a:r>
              <a:rPr lang="fr-FR" dirty="0"/>
              <a:t>:</a:t>
            </a:r>
          </a:p>
          <a:p>
            <a:pPr marL="0" indent="0">
              <a:buNone/>
            </a:pPr>
            <a:r>
              <a:rPr lang="en-US" dirty="0"/>
              <a:t>export class User{</a:t>
            </a:r>
          </a:p>
          <a:p>
            <a:pPr marL="0" indent="0">
              <a:buNone/>
            </a:pPr>
            <a:r>
              <a:rPr lang="en-US" dirty="0"/>
              <a:t>    name: string;</a:t>
            </a:r>
          </a:p>
          <a:p>
            <a:pPr marL="0" indent="0">
              <a:buNone/>
            </a:pPr>
            <a:r>
              <a:rPr lang="en-US" dirty="0"/>
              <a:t>    designation: string;</a:t>
            </a:r>
          </a:p>
          <a:p>
            <a:pPr marL="0" indent="0">
              <a:buNone/>
            </a:pPr>
            <a:r>
              <a:rPr lang="en-US" dirty="0"/>
              <a:t>    address: string;</a:t>
            </a:r>
          </a:p>
          <a:p>
            <a:pPr marL="0" indent="0">
              <a:buNone/>
            </a:pPr>
            <a:r>
              <a:rPr lang="en-US" dirty="0"/>
              <a:t>    Phone: string[];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2F3DC-E7F5-4E24-878E-CEFBDFB17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F1C40-2E41-4234-8812-4C7F10484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C0D98-A24E-4D58-979F-F1BDDCA8C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29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3BE8E-8A23-4C08-95D7-E76BC0387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TS came on </a:t>
            </a:r>
            <a:r>
              <a:rPr lang="fr-FR" dirty="0" err="1"/>
              <a:t>board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8123C-7A32-4C94-8141-8F817D229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08AFB-B52F-4D5A-A44A-AB623F485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4F5E-6B3F-4382-B0B4-7427D770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7CE2D1C-92E5-475E-AC29-67EE13332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64D97A-67EF-4EF5-AB53-B587007A0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574" y="2034804"/>
            <a:ext cx="4788749" cy="407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269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DE3B1-CF3F-4E2B-9649-890C93F80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Passing member variables to components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F6526-C293-4965-9342-0A06BBB34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/>
              <a:t>user: any;</a:t>
            </a:r>
          </a:p>
          <a:p>
            <a:r>
              <a:rPr lang="en-US" dirty="0"/>
              <a:t>@</a:t>
            </a:r>
            <a:r>
              <a:rPr lang="en-US" b="1" dirty="0"/>
              <a:t>Input</a:t>
            </a:r>
            <a:r>
              <a:rPr lang="en-US" dirty="0"/>
              <a:t>('user') </a:t>
            </a:r>
            <a:r>
              <a:rPr lang="en-US" b="1" dirty="0" err="1">
                <a:solidFill>
                  <a:srgbClr val="FF0000"/>
                </a:solidFill>
              </a:rPr>
              <a:t>userObj</a:t>
            </a:r>
            <a:r>
              <a:rPr lang="en-US" b="1" dirty="0">
                <a:solidFill>
                  <a:srgbClr val="FF0000"/>
                </a:solidFill>
              </a:rPr>
              <a:t>: User</a:t>
            </a:r>
            <a:r>
              <a:rPr lang="en-US" dirty="0"/>
              <a:t>;</a:t>
            </a:r>
          </a:p>
          <a:p>
            <a:br>
              <a:rPr lang="en-US" dirty="0"/>
            </a:br>
            <a:r>
              <a:rPr lang="en-US" dirty="0"/>
              <a:t>constructor() { </a:t>
            </a:r>
          </a:p>
          <a:p>
            <a:r>
              <a:rPr lang="en-US" dirty="0"/>
              <a:t>}</a:t>
            </a:r>
          </a:p>
          <a:p>
            <a:br>
              <a:rPr lang="en-US" dirty="0"/>
            </a:br>
            <a:r>
              <a:rPr lang="en-US" b="1" dirty="0" err="1"/>
              <a:t>ngOnInit</a:t>
            </a:r>
            <a:r>
              <a:rPr lang="en-US" dirty="0"/>
              <a:t>() {</a:t>
            </a:r>
          </a:p>
          <a:p>
            <a:r>
              <a:rPr lang="en-US" dirty="0" err="1"/>
              <a:t>this.user</a:t>
            </a:r>
            <a:r>
              <a:rPr lang="en-US" dirty="0"/>
              <a:t> = {</a:t>
            </a:r>
          </a:p>
          <a:p>
            <a:r>
              <a:rPr lang="en-US" dirty="0"/>
              <a:t>name: </a:t>
            </a:r>
            <a:r>
              <a:rPr lang="en-US" b="1" dirty="0">
                <a:solidFill>
                  <a:srgbClr val="FF0000"/>
                </a:solidFill>
              </a:rPr>
              <a:t>this.userObj.name</a:t>
            </a:r>
            <a:r>
              <a:rPr lang="en-US" dirty="0"/>
              <a:t>,</a:t>
            </a:r>
          </a:p>
          <a:p>
            <a:r>
              <a:rPr lang="en-US" dirty="0"/>
              <a:t>title: "Software Developer",</a:t>
            </a:r>
          </a:p>
          <a:p>
            <a:r>
              <a:rPr lang="en-US" dirty="0"/>
              <a:t>address: "1234, Main St, Lac1, 1053",</a:t>
            </a:r>
          </a:p>
          <a:p>
            <a:r>
              <a:rPr lang="en-US" dirty="0"/>
              <a:t>Phone:[</a:t>
            </a:r>
          </a:p>
          <a:p>
            <a:r>
              <a:rPr lang="en-US" dirty="0"/>
              <a:t>"123-456-7890", </a:t>
            </a:r>
          </a:p>
          <a:p>
            <a:r>
              <a:rPr lang="en-US" dirty="0"/>
              <a:t>"987-654-3210"</a:t>
            </a:r>
          </a:p>
          <a:p>
            <a:r>
              <a:rPr lang="en-US" dirty="0"/>
              <a:t>]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}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16009-296F-40E4-B72E-BC16CEC4B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80CB3-EB8F-4719-9624-D7427224C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F8DEE-E7DA-4632-9E61-0C339C3DE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01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DE3B1-CF3F-4E2B-9649-890C93F80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i</a:t>
            </a:r>
            <a:r>
              <a:rPr lang="en-US" b="1" dirty="0"/>
              <a:t>n address-</a:t>
            </a:r>
            <a:r>
              <a:rPr lang="en-US" b="1" dirty="0" err="1"/>
              <a:t>card.component.ts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F6526-C293-4965-9342-0A06BBB34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4800" dirty="0"/>
              <a:t>user: any;</a:t>
            </a:r>
          </a:p>
          <a:p>
            <a:r>
              <a:rPr lang="en-US" sz="4800" dirty="0"/>
              <a:t>@</a:t>
            </a:r>
            <a:r>
              <a:rPr lang="en-US" sz="4800" b="1" dirty="0"/>
              <a:t>Input</a:t>
            </a:r>
            <a:r>
              <a:rPr lang="en-US" sz="4800" dirty="0"/>
              <a:t>('user') </a:t>
            </a:r>
            <a:r>
              <a:rPr lang="en-US" sz="4800" b="1" dirty="0" err="1">
                <a:solidFill>
                  <a:srgbClr val="FF0000"/>
                </a:solidFill>
              </a:rPr>
              <a:t>userObj</a:t>
            </a:r>
            <a:r>
              <a:rPr lang="en-US" sz="4800" b="1" dirty="0">
                <a:solidFill>
                  <a:srgbClr val="FF0000"/>
                </a:solidFill>
              </a:rPr>
              <a:t>: User</a:t>
            </a:r>
            <a:r>
              <a:rPr lang="en-US" sz="4800" dirty="0"/>
              <a:t>;</a:t>
            </a:r>
          </a:p>
          <a:p>
            <a:br>
              <a:rPr lang="en-US" sz="4800" dirty="0"/>
            </a:br>
            <a:r>
              <a:rPr lang="en-US" sz="4800" dirty="0"/>
              <a:t>constructor() { </a:t>
            </a:r>
          </a:p>
          <a:p>
            <a:r>
              <a:rPr lang="en-US" sz="4800" dirty="0"/>
              <a:t>}</a:t>
            </a:r>
          </a:p>
          <a:p>
            <a:br>
              <a:rPr lang="en-US" sz="4800" dirty="0"/>
            </a:br>
            <a:r>
              <a:rPr lang="en-US" sz="4800" b="1" dirty="0" err="1"/>
              <a:t>ngOnInit</a:t>
            </a:r>
            <a:r>
              <a:rPr lang="en-US" sz="4800" dirty="0"/>
              <a:t>() {</a:t>
            </a:r>
          </a:p>
          <a:p>
            <a:r>
              <a:rPr lang="en-US" sz="4800" dirty="0" err="1"/>
              <a:t>this.user</a:t>
            </a:r>
            <a:r>
              <a:rPr lang="en-US" sz="4800" dirty="0"/>
              <a:t> = {</a:t>
            </a:r>
          </a:p>
          <a:p>
            <a:r>
              <a:rPr lang="en-US" sz="4800" dirty="0"/>
              <a:t>name: </a:t>
            </a:r>
            <a:r>
              <a:rPr lang="en-US" sz="4800" b="1" dirty="0">
                <a:solidFill>
                  <a:srgbClr val="FF0000"/>
                </a:solidFill>
              </a:rPr>
              <a:t>this.userObj.name</a:t>
            </a:r>
            <a:r>
              <a:rPr lang="en-US" sz="4800" dirty="0"/>
              <a:t>,</a:t>
            </a:r>
          </a:p>
          <a:p>
            <a:r>
              <a:rPr lang="en-US" sz="4800" dirty="0"/>
              <a:t>title: "Software Developer",</a:t>
            </a:r>
          </a:p>
          <a:p>
            <a:r>
              <a:rPr lang="en-US" sz="4800" dirty="0"/>
              <a:t>address: "1234, Main St, Lac1, 1053",</a:t>
            </a:r>
          </a:p>
          <a:p>
            <a:r>
              <a:rPr lang="en-US" sz="4800" dirty="0"/>
              <a:t>Phone:[</a:t>
            </a:r>
          </a:p>
          <a:p>
            <a:r>
              <a:rPr lang="en-US" sz="4800" dirty="0"/>
              <a:t>"123-456-7890", </a:t>
            </a:r>
          </a:p>
          <a:p>
            <a:r>
              <a:rPr lang="en-US" sz="4800" dirty="0"/>
              <a:t>"987-654-3210"</a:t>
            </a:r>
          </a:p>
          <a:p>
            <a:r>
              <a:rPr lang="en-US" sz="4800" dirty="0"/>
              <a:t>]</a:t>
            </a:r>
          </a:p>
          <a:p>
            <a:r>
              <a:rPr lang="en-US" sz="4800" dirty="0"/>
              <a:t>}</a:t>
            </a:r>
          </a:p>
          <a:p>
            <a:r>
              <a:rPr lang="en-US" sz="4800" dirty="0"/>
              <a:t>}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16009-296F-40E4-B72E-BC16CEC4B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80CB3-EB8F-4719-9624-D7427224C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F8DEE-E7DA-4632-9E61-0C339C3DE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622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AC0D8-5AA6-499E-9B67-1D3FACB42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in </a:t>
            </a:r>
            <a:r>
              <a:rPr lang="fr-FR" dirty="0" err="1"/>
              <a:t>app.component.ts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07BEC-7812-44A3-A693-CB3961462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user: </a:t>
            </a:r>
            <a:r>
              <a:rPr lang="en-US" b="1" dirty="0"/>
              <a:t>User</a:t>
            </a:r>
            <a:r>
              <a:rPr lang="en-US" dirty="0"/>
              <a:t>;</a:t>
            </a:r>
          </a:p>
          <a:p>
            <a:r>
              <a:rPr lang="en-US" dirty="0"/>
              <a:t>constructor()</a:t>
            </a:r>
          </a:p>
          <a:p>
            <a:r>
              <a:rPr lang="en-US" dirty="0"/>
              <a:t>{</a:t>
            </a:r>
          </a:p>
          <a:p>
            <a:r>
              <a:rPr lang="en-US" dirty="0" err="1"/>
              <a:t>this.user</a:t>
            </a:r>
            <a:r>
              <a:rPr lang="en-US" dirty="0"/>
              <a:t> = new </a:t>
            </a:r>
            <a:r>
              <a:rPr lang="en-US" b="1" dirty="0"/>
              <a:t>User</a:t>
            </a:r>
            <a:r>
              <a:rPr lang="en-US" dirty="0"/>
              <a:t>();</a:t>
            </a:r>
          </a:p>
          <a:p>
            <a:r>
              <a:rPr lang="en-US" dirty="0"/>
              <a:t>this.user.name = "Foo Bar";</a:t>
            </a:r>
          </a:p>
          <a:p>
            <a:r>
              <a:rPr lang="en-US" dirty="0" err="1"/>
              <a:t>this.user.designation</a:t>
            </a:r>
            <a:r>
              <a:rPr lang="en-US" dirty="0"/>
              <a:t> = "Software Engineer";</a:t>
            </a:r>
          </a:p>
          <a:p>
            <a:r>
              <a:rPr lang="en-US" dirty="0" err="1"/>
              <a:t>this.user.address</a:t>
            </a:r>
            <a:r>
              <a:rPr lang="en-US" dirty="0"/>
              <a:t> = "1000, Main Street, City";</a:t>
            </a:r>
          </a:p>
          <a:p>
            <a:r>
              <a:rPr lang="en-US" dirty="0" err="1"/>
              <a:t>this.user.Phone</a:t>
            </a:r>
            <a:r>
              <a:rPr lang="en-US" dirty="0"/>
              <a:t> = [</a:t>
            </a:r>
          </a:p>
          <a:p>
            <a:r>
              <a:rPr lang="en-US" dirty="0"/>
              <a:t>"123-456-7890",</a:t>
            </a:r>
          </a:p>
          <a:p>
            <a:r>
              <a:rPr lang="en-US" dirty="0"/>
              <a:t>"987-654-3210"</a:t>
            </a:r>
          </a:p>
          <a:p>
            <a:r>
              <a:rPr lang="en-US" dirty="0"/>
              <a:t>]</a:t>
            </a:r>
          </a:p>
          <a:p>
            <a:br>
              <a:rPr lang="en-US" dirty="0"/>
            </a:br>
            <a:r>
              <a:rPr lang="en-US" dirty="0"/>
              <a:t>}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59FD5-FA60-4C37-B627-8BE45A56A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F6A8D-119B-4EFC-8AC9-67E3762FE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6C0FC-06E9-4B55-A88F-9AD5A3199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884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2A305-6A93-4928-BBB4-F8C54C1BA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in app.component.html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54501-FE3C-48AA-BEAB-64084242F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&lt;app-address-card </a:t>
            </a:r>
            <a:r>
              <a:rPr lang="en-US" b="1" i="1" dirty="0">
                <a:solidFill>
                  <a:srgbClr val="FF0000"/>
                </a:solidFill>
              </a:rPr>
              <a:t>[user]</a:t>
            </a:r>
            <a:r>
              <a:rPr lang="en-US" dirty="0"/>
              <a:t>="user"&gt;&lt;/app-address-card&gt;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203A5-5DA9-4EE2-B50C-8C5AB3FC5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58C67-4EB6-416A-BD7B-B62626068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5FE36-A3D2-4DFB-889D-C4BED5E04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610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DA485-53CA-4598-8B51-A67650FB8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Styling Angular components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DFFC0-18DE-48E0-A560-1F836B3D8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46299"/>
            <a:ext cx="9601196" cy="3318936"/>
          </a:xfrm>
        </p:spPr>
        <p:txBody>
          <a:bodyPr>
            <a:normAutofit fontScale="55000" lnSpcReduction="20000"/>
          </a:bodyPr>
          <a:lstStyle/>
          <a:p>
            <a:r>
              <a:rPr lang="fr-FR" dirty="0" err="1"/>
              <a:t>Add</a:t>
            </a:r>
            <a:r>
              <a:rPr lang="fr-FR" dirty="0"/>
              <a:t> class </a:t>
            </a:r>
            <a:r>
              <a:rPr lang="fr-FR" dirty="0" err="1"/>
              <a:t>attributes</a:t>
            </a:r>
            <a:r>
              <a:rPr lang="fr-FR" dirty="0"/>
              <a:t> to address-card.component.html</a:t>
            </a:r>
          </a:p>
          <a:p>
            <a:r>
              <a:rPr lang="en-US" i="1" dirty="0"/>
              <a:t>&lt;!-- Styling Angular components --&gt;</a:t>
            </a:r>
            <a:endParaRPr lang="en-US" dirty="0"/>
          </a:p>
          <a:p>
            <a:r>
              <a:rPr lang="en-US" dirty="0"/>
              <a:t>&lt;div </a:t>
            </a:r>
            <a:r>
              <a:rPr lang="en-US" i="1" dirty="0"/>
              <a:t>class</a:t>
            </a:r>
            <a:r>
              <a:rPr lang="en-US" dirty="0"/>
              <a:t>="address-card"&gt;</a:t>
            </a:r>
          </a:p>
          <a:p>
            <a:r>
              <a:rPr lang="en-US" dirty="0"/>
              <a:t>&lt;h1 </a:t>
            </a:r>
            <a:r>
              <a:rPr lang="en-US" i="1" dirty="0"/>
              <a:t>class</a:t>
            </a:r>
            <a:r>
              <a:rPr lang="en-US" dirty="0"/>
              <a:t>="name"&gt;{{user.name}}&lt;/h1&gt;</a:t>
            </a:r>
          </a:p>
          <a:p>
            <a:r>
              <a:rPr lang="en-US" dirty="0"/>
              <a:t>&lt;h3 </a:t>
            </a:r>
            <a:r>
              <a:rPr lang="en-US" i="1" dirty="0"/>
              <a:t>class</a:t>
            </a:r>
            <a:r>
              <a:rPr lang="en-US" dirty="0"/>
              <a:t>="title"&gt;{{</a:t>
            </a:r>
            <a:r>
              <a:rPr lang="en-US" dirty="0" err="1"/>
              <a:t>user.title</a:t>
            </a:r>
            <a:r>
              <a:rPr lang="en-US" dirty="0"/>
              <a:t>}}&lt;/h3&gt;</a:t>
            </a:r>
          </a:p>
          <a:p>
            <a:r>
              <a:rPr lang="en-US" dirty="0"/>
              <a:t>&lt;p </a:t>
            </a:r>
            <a:r>
              <a:rPr lang="en-US" i="1" dirty="0"/>
              <a:t>class</a:t>
            </a:r>
            <a:r>
              <a:rPr lang="en-US" dirty="0"/>
              <a:t>="address"&gt;{{</a:t>
            </a:r>
            <a:r>
              <a:rPr lang="en-US" dirty="0" err="1"/>
              <a:t>user.address</a:t>
            </a:r>
            <a:r>
              <a:rPr lang="en-US" dirty="0"/>
              <a:t>}}&lt;/p&gt;</a:t>
            </a:r>
          </a:p>
          <a:p>
            <a:r>
              <a:rPr lang="en-US" dirty="0"/>
              <a:t>&lt;div </a:t>
            </a:r>
            <a:r>
              <a:rPr lang="en-US" i="1" dirty="0"/>
              <a:t>class</a:t>
            </a:r>
            <a:r>
              <a:rPr lang="en-US" dirty="0"/>
              <a:t>="phone" </a:t>
            </a:r>
            <a:r>
              <a:rPr lang="en-US" i="1" dirty="0"/>
              <a:t>*</a:t>
            </a:r>
            <a:r>
              <a:rPr lang="en-US" i="1" dirty="0" err="1"/>
              <a:t>ngIf</a:t>
            </a:r>
            <a:r>
              <a:rPr lang="en-US" dirty="0"/>
              <a:t>="</a:t>
            </a:r>
            <a:r>
              <a:rPr lang="en-US" dirty="0" err="1"/>
              <a:t>user.Phone.length</a:t>
            </a:r>
            <a:r>
              <a:rPr lang="en-US" dirty="0"/>
              <a:t>"&gt;</a:t>
            </a:r>
          </a:p>
          <a:p>
            <a:r>
              <a:rPr lang="en-US" dirty="0"/>
              <a:t>&lt;p&gt;Phones:&lt;/p&gt;</a:t>
            </a:r>
          </a:p>
          <a:p>
            <a:r>
              <a:rPr lang="en-US" dirty="0"/>
              <a:t>&lt;p </a:t>
            </a:r>
            <a:r>
              <a:rPr lang="en-US" i="1" dirty="0"/>
              <a:t>*</a:t>
            </a:r>
            <a:r>
              <a:rPr lang="en-US" i="1" dirty="0" err="1"/>
              <a:t>ngFor</a:t>
            </a:r>
            <a:r>
              <a:rPr lang="en-US" dirty="0"/>
              <a:t>="let </a:t>
            </a:r>
            <a:r>
              <a:rPr lang="en-US" dirty="0" err="1"/>
              <a:t>phoneNumber</a:t>
            </a:r>
            <a:r>
              <a:rPr lang="en-US" dirty="0"/>
              <a:t> of </a:t>
            </a:r>
            <a:r>
              <a:rPr lang="en-US" dirty="0" err="1"/>
              <a:t>user.Phone</a:t>
            </a:r>
            <a:r>
              <a:rPr lang="en-US" dirty="0"/>
              <a:t>"&gt;{{</a:t>
            </a:r>
            <a:r>
              <a:rPr lang="en-US" dirty="0" err="1"/>
              <a:t>phoneNumber</a:t>
            </a:r>
            <a:r>
              <a:rPr lang="en-US" dirty="0"/>
              <a:t>}}&lt;/p&gt;</a:t>
            </a:r>
          </a:p>
          <a:p>
            <a:r>
              <a:rPr lang="en-US" dirty="0"/>
              <a:t>&lt;/div&gt;</a:t>
            </a:r>
          </a:p>
          <a:p>
            <a:r>
              <a:rPr lang="en-US" dirty="0"/>
              <a:t>&lt;/div&gt;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32628-AA96-4BF0-8B56-E4ACF40F6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FE7F4-43B6-48EB-AE47-484A51CF7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52624-A504-4C08-BA11-8D4FC5E16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361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DA485-53CA-4598-8B51-A67650FB8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Styling Angular components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DFFC0-18DE-48E0-A560-1F836B3D8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46299"/>
            <a:ext cx="9601196" cy="3318936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Fill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css</a:t>
            </a:r>
            <a:r>
              <a:rPr lang="fr-FR" dirty="0"/>
              <a:t> </a:t>
            </a:r>
            <a:r>
              <a:rPr lang="fr-FR" dirty="0" err="1"/>
              <a:t>rules</a:t>
            </a:r>
            <a:r>
              <a:rPr lang="fr-FR" dirty="0"/>
              <a:t> in address-card.component.css</a:t>
            </a:r>
          </a:p>
          <a:p>
            <a:endParaRPr lang="fr-FR" dirty="0"/>
          </a:p>
          <a:p>
            <a:r>
              <a:rPr lang="fr-FR" dirty="0"/>
              <a:t>CSS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applied</a:t>
            </a:r>
            <a:r>
              <a:rPr lang="fr-FR" dirty="0"/>
              <a:t> </a:t>
            </a:r>
            <a:r>
              <a:rPr lang="fr-FR" dirty="0" err="1"/>
              <a:t>only</a:t>
            </a:r>
            <a:r>
              <a:rPr lang="fr-FR" dirty="0"/>
              <a:t> to the component </a:t>
            </a:r>
            <a:r>
              <a:rPr lang="fr-FR" dirty="0" err="1"/>
              <a:t>context</a:t>
            </a:r>
            <a:r>
              <a:rPr lang="fr-FR" dirty="0"/>
              <a:t>. It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never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applied</a:t>
            </a:r>
            <a:r>
              <a:rPr lang="fr-FR" dirty="0"/>
              <a:t> </a:t>
            </a:r>
            <a:r>
              <a:rPr lang="fr-FR" dirty="0" err="1"/>
              <a:t>outside</a:t>
            </a:r>
            <a:r>
              <a:rPr lang="fr-FR" dirty="0"/>
              <a:t> of </a:t>
            </a:r>
            <a:r>
              <a:rPr lang="fr-FR" dirty="0" err="1"/>
              <a:t>it</a:t>
            </a:r>
            <a:r>
              <a:rPr lang="fr-FR" dirty="0"/>
              <a:t>.</a:t>
            </a:r>
          </a:p>
          <a:p>
            <a:r>
              <a:rPr lang="fr-FR" dirty="0"/>
              <a:t>If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want</a:t>
            </a:r>
            <a:r>
              <a:rPr lang="fr-FR" dirty="0"/>
              <a:t> </a:t>
            </a:r>
            <a:r>
              <a:rPr lang="fr-FR" dirty="0" err="1"/>
              <a:t>general</a:t>
            </a:r>
            <a:r>
              <a:rPr lang="fr-FR" dirty="0"/>
              <a:t> </a:t>
            </a:r>
            <a:r>
              <a:rPr lang="fr-FR" dirty="0" err="1"/>
              <a:t>styling</a:t>
            </a:r>
            <a:r>
              <a:rPr lang="fr-FR" dirty="0"/>
              <a:t> to all components,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make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in style.css on root of the </a:t>
            </a:r>
            <a:r>
              <a:rPr lang="fr-FR" dirty="0" err="1"/>
              <a:t>project</a:t>
            </a:r>
            <a:endParaRPr lang="fr-FR" dirty="0"/>
          </a:p>
          <a:p>
            <a:endParaRPr lang="fr-FR" dirty="0"/>
          </a:p>
          <a:p>
            <a:r>
              <a:rPr lang="en-US" dirty="0"/>
              <a:t>&lt;app-address-card </a:t>
            </a:r>
            <a:r>
              <a:rPr lang="en-US" i="1" dirty="0"/>
              <a:t>[user]</a:t>
            </a:r>
            <a:r>
              <a:rPr lang="en-US" dirty="0"/>
              <a:t>="user"&gt;&lt;/app-address-card&gt;</a:t>
            </a:r>
          </a:p>
          <a:p>
            <a:r>
              <a:rPr lang="en-US" i="1" dirty="0"/>
              <a:t>&lt;div class="title"&gt;This is just a </a:t>
            </a:r>
            <a:r>
              <a:rPr lang="en-US" i="1" dirty="0" err="1"/>
              <a:t>css</a:t>
            </a:r>
            <a:r>
              <a:rPr lang="en-US" i="1" dirty="0"/>
              <a:t> test&lt;/div&gt;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32628-AA96-4BF0-8B56-E4ACF40F6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FE7F4-43B6-48EB-AE47-484A51CF7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52624-A504-4C08-BA11-8D4FC5E16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971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946FE-E34A-438B-B0CA-73F192571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Handling click events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52994-8F1A-4368-8184-4186A34A7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We'll now implement some interactivity by adding a button and having its click event trigger showing and hiding of a div. You'll learn how to wire in member methods to be executed on user events and how you can affect component state with them.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3AA1B-D300-4C47-9258-9575FE817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58528-393C-4671-820A-141CFECE0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7A1FC-A5F9-4872-AB45-760CC345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803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9BAC9-CEA1-454B-AEB3-E0EA99A1D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way</a:t>
            </a:r>
            <a:r>
              <a:rPr lang="fr-FR" dirty="0"/>
              <a:t> data binding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9BB42-5D99-4F37-93DA-D8CF1BB64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17577"/>
            <a:ext cx="10018713" cy="387362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We will learn how to use the `</a:t>
            </a:r>
            <a:r>
              <a:rPr lang="en-US" dirty="0" err="1"/>
              <a:t>ngModel</a:t>
            </a:r>
            <a:r>
              <a:rPr lang="en-US" dirty="0"/>
              <a:t>` directive to achieve two way data binding between the view and the component class. Learn how to bind a text input element to a member variable of your component class.</a:t>
            </a:r>
          </a:p>
          <a:p>
            <a:endParaRPr lang="en-US" dirty="0"/>
          </a:p>
          <a:p>
            <a:r>
              <a:rPr lang="en-US" dirty="0"/>
              <a:t>&lt;input </a:t>
            </a:r>
            <a:r>
              <a:rPr lang="en-US" i="1" dirty="0"/>
              <a:t>type</a:t>
            </a:r>
            <a:r>
              <a:rPr lang="en-US" dirty="0"/>
              <a:t>="text" </a:t>
            </a:r>
            <a:r>
              <a:rPr lang="en-US" i="1" dirty="0"/>
              <a:t>[(</a:t>
            </a:r>
            <a:r>
              <a:rPr lang="en-US" i="1" dirty="0" err="1"/>
              <a:t>ngModel</a:t>
            </a:r>
            <a:r>
              <a:rPr lang="en-US" i="1" dirty="0"/>
              <a:t>)]</a:t>
            </a:r>
            <a:r>
              <a:rPr lang="en-US" dirty="0"/>
              <a:t>="</a:t>
            </a:r>
            <a:r>
              <a:rPr lang="en-US" dirty="0" err="1"/>
              <a:t>inputText</a:t>
            </a:r>
            <a:r>
              <a:rPr lang="en-US" dirty="0"/>
              <a:t>"&gt;</a:t>
            </a:r>
          </a:p>
          <a:p>
            <a:r>
              <a:rPr lang="en-US" dirty="0"/>
              <a:t>Using Banana in a Bracket</a:t>
            </a:r>
          </a:p>
          <a:p>
            <a:endParaRPr lang="en-US" dirty="0"/>
          </a:p>
          <a:p>
            <a:r>
              <a:rPr lang="en-US" b="1" dirty="0"/>
              <a:t>Don’t forget to import </a:t>
            </a:r>
            <a:r>
              <a:rPr lang="en-US" b="1" dirty="0" err="1"/>
              <a:t>FormsModule</a:t>
            </a:r>
            <a:r>
              <a:rPr lang="en-US" b="1" dirty="0"/>
              <a:t> in </a:t>
            </a:r>
            <a:r>
              <a:rPr lang="en-US" b="1" dirty="0" err="1"/>
              <a:t>app.module.ts</a:t>
            </a:r>
            <a:endParaRPr lang="en-US" b="1" dirty="0"/>
          </a:p>
          <a:p>
            <a:r>
              <a:rPr lang="en-US" dirty="0"/>
              <a:t>import { </a:t>
            </a:r>
            <a:r>
              <a:rPr lang="en-US" dirty="0" err="1"/>
              <a:t>FormsModule</a:t>
            </a:r>
            <a:r>
              <a:rPr lang="en-US" dirty="0"/>
              <a:t> }   from '@angular/forms';</a:t>
            </a:r>
          </a:p>
          <a:p>
            <a:r>
              <a:rPr lang="en-US" dirty="0"/>
              <a:t>  imports: [</a:t>
            </a:r>
          </a:p>
          <a:p>
            <a:r>
              <a:rPr lang="en-US" dirty="0"/>
              <a:t>     …</a:t>
            </a:r>
          </a:p>
          <a:p>
            <a:r>
              <a:rPr lang="en-US" dirty="0"/>
              <a:t>    </a:t>
            </a:r>
            <a:r>
              <a:rPr lang="en-US" dirty="0" err="1"/>
              <a:t>FormsModule</a:t>
            </a:r>
            <a:endParaRPr lang="en-US" dirty="0"/>
          </a:p>
          <a:p>
            <a:r>
              <a:rPr lang="en-US" dirty="0"/>
              <a:t>    …</a:t>
            </a:r>
          </a:p>
          <a:p>
            <a:r>
              <a:rPr lang="en-US" dirty="0"/>
              <a:t>  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C9E90-5580-4963-A25F-0ECE3FCD7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2DA24-A8C2-483A-A9C3-FEA8924CA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D80BF-B776-4CE6-9AE0-0B11BDF0E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197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6F998-3A68-4462-A71C-82790FC62F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Services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CA08F66-527F-4672-B532-442461C4CF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69F46-0439-4364-A719-4D5F6A4A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F6FCC-DC8A-4F53-8BA0-AE68F5EA6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F67ED-8AA2-4304-A0E1-66278BB0A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4592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9BAC9-CEA1-454B-AEB3-E0EA99A1D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What</a:t>
            </a:r>
            <a:r>
              <a:rPr lang="fr-FR" dirty="0"/>
              <a:t> to </a:t>
            </a:r>
            <a:r>
              <a:rPr lang="fr-FR" dirty="0" err="1"/>
              <a:t>learn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9BB42-5D99-4F37-93DA-D8CF1BB64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will learn about services in Angular. Create services and inject them into components using dependency injection. Use the </a:t>
            </a:r>
            <a:r>
              <a:rPr lang="en-US" dirty="0" err="1"/>
              <a:t>HttpClient</a:t>
            </a:r>
            <a:r>
              <a:rPr lang="en-US" dirty="0"/>
              <a:t> service to make REST API calls and receive responses.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C9E90-5580-4963-A25F-0ECE3FCD7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2DA24-A8C2-483A-A9C3-FEA8924CA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D80BF-B776-4CE6-9AE0-0B11BDF0E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89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59892-5754-4FEE-A35D-A24F1259B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and Node JS…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62D1643-9D04-4701-858B-29F917794C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01449" y="2223675"/>
            <a:ext cx="5112656" cy="331787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C4994-BBFF-4850-A9EB-0DD66491E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8A774-746B-4314-8E2B-ED89A24EF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1F74F-0E9D-49B0-8CFA-5F26AE88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8131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9BAC9-CEA1-454B-AEB3-E0EA99A1D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Creating and using multiple modules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9BB42-5D99-4F37-93DA-D8CF1BB64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We'll now examine the module file we've ignored all along in this course. You'll understand what Angular modules are and how you need to declare components that you need to be a part of a module. Learn how `</a:t>
            </a:r>
            <a:r>
              <a:rPr lang="en-US" dirty="0" err="1"/>
              <a:t>NgModule</a:t>
            </a:r>
            <a:r>
              <a:rPr lang="en-US" dirty="0"/>
              <a:t>` makes a class an Angular module.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C9E90-5580-4963-A25F-0ECE3FCD7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2DA24-A8C2-483A-A9C3-FEA8924CA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D80BF-B776-4CE6-9AE0-0B11BDF0E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2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2236C-FFF2-4C77-A115-41DFD88CB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84133-2978-45C4-8AE2-2C0A74605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ng new THIRD-PROJECT</a:t>
            </a:r>
          </a:p>
          <a:p>
            <a:r>
              <a:rPr lang="en-US" dirty="0"/>
              <a:t>Look at </a:t>
            </a:r>
            <a:r>
              <a:rPr lang="en-US" dirty="0" err="1"/>
              <a:t>app.module.ts</a:t>
            </a:r>
            <a:endParaRPr lang="en-US" dirty="0"/>
          </a:p>
          <a:p>
            <a:endParaRPr lang="en-US" dirty="0"/>
          </a:p>
          <a:p>
            <a:r>
              <a:rPr lang="en-US" dirty="0"/>
              <a:t>ng generate module view</a:t>
            </a:r>
          </a:p>
          <a:p>
            <a:r>
              <a:rPr lang="en-US" dirty="0"/>
              <a:t>ng generate component view/view-component</a:t>
            </a:r>
          </a:p>
          <a:p>
            <a:endParaRPr lang="en-US" dirty="0"/>
          </a:p>
          <a:p>
            <a:r>
              <a:rPr lang="en-US" dirty="0"/>
              <a:t>Try to use &lt;app-view-component/&gt; inside app.component.html</a:t>
            </a:r>
          </a:p>
          <a:p>
            <a:r>
              <a:rPr lang="en-US" dirty="0"/>
              <a:t>=&gt; will not work (See errors in console)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FC6AC-AF62-4C0C-BA78-819A33562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C1E36-0220-4D35-88CC-62550BA51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4300E-6BAC-4BC1-A9B4-767C998C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647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71976-6851-49D7-99CE-F7B03E5D8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714BA-4E24-4990-A066-EFD4E1BA2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Should</a:t>
            </a:r>
            <a:r>
              <a:rPr lang="fr-FR" dirty="0"/>
              <a:t> import </a:t>
            </a:r>
            <a:r>
              <a:rPr lang="fr-FR" dirty="0" err="1"/>
              <a:t>it</a:t>
            </a:r>
            <a:r>
              <a:rPr lang="fr-FR" dirty="0"/>
              <a:t> in </a:t>
            </a:r>
            <a:r>
              <a:rPr lang="fr-FR" dirty="0" err="1"/>
              <a:t>app.module.ts</a:t>
            </a:r>
            <a:endParaRPr lang="fr-FR" dirty="0"/>
          </a:p>
          <a:p>
            <a:pPr lvl="1"/>
            <a:r>
              <a:rPr lang="en-US" i="1" dirty="0"/>
              <a:t>imports: [</a:t>
            </a:r>
          </a:p>
          <a:p>
            <a:pPr lvl="1"/>
            <a:r>
              <a:rPr lang="en-US" i="1" dirty="0" err="1"/>
              <a:t>BrowserModule</a:t>
            </a:r>
            <a:r>
              <a:rPr lang="en-US" i="1" dirty="0"/>
              <a:t>,</a:t>
            </a:r>
          </a:p>
          <a:p>
            <a:pPr lvl="1"/>
            <a:r>
              <a:rPr lang="en-US" i="1" dirty="0" err="1"/>
              <a:t>ViewModule</a:t>
            </a:r>
            <a:endParaRPr lang="en-US" i="1" dirty="0"/>
          </a:p>
          <a:p>
            <a:pPr lvl="1"/>
            <a:r>
              <a:rPr lang="en-US" i="1" dirty="0"/>
              <a:t>],</a:t>
            </a:r>
          </a:p>
          <a:p>
            <a:r>
              <a:rPr lang="fr-FR" dirty="0"/>
              <a:t>Test </a:t>
            </a:r>
            <a:r>
              <a:rPr lang="fr-FR" dirty="0" err="1"/>
              <a:t>it</a:t>
            </a:r>
            <a:r>
              <a:rPr lang="fr-FR" dirty="0"/>
              <a:t> =&gt; </a:t>
            </a:r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not </a:t>
            </a:r>
            <a:r>
              <a:rPr lang="fr-FR" dirty="0" err="1"/>
              <a:t>work</a:t>
            </a:r>
            <a:endParaRPr lang="fr-FR" dirty="0"/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80284-7CE6-4BE7-8916-8A4DFABC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0DAA9-65CA-4341-8BCE-ADAEE6F11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2C625-F0E8-49FD-A18D-D263CEFAC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682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736D0-36F4-49E0-BF87-A3FDD8069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05483-B95D-443F-987E-3814569F6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Should</a:t>
            </a:r>
            <a:r>
              <a:rPr lang="fr-FR" dirty="0"/>
              <a:t> export the component </a:t>
            </a:r>
            <a:r>
              <a:rPr lang="fr-FR" dirty="0" err="1"/>
              <a:t>also</a:t>
            </a:r>
            <a:r>
              <a:rPr lang="fr-FR" dirty="0"/>
              <a:t> in </a:t>
            </a:r>
            <a:r>
              <a:rPr lang="fr-FR" dirty="0" err="1"/>
              <a:t>view.module.ts</a:t>
            </a:r>
            <a:r>
              <a:rPr lang="fr-FR" dirty="0"/>
              <a:t>:</a:t>
            </a:r>
          </a:p>
          <a:p>
            <a:pPr lvl="1"/>
            <a:r>
              <a:rPr lang="en-US" dirty="0"/>
              <a:t>exports: [</a:t>
            </a:r>
          </a:p>
          <a:p>
            <a:pPr lvl="1"/>
            <a:r>
              <a:rPr lang="en-US" dirty="0" err="1"/>
              <a:t>ViewComponentComponent</a:t>
            </a:r>
            <a:endParaRPr lang="en-US" dirty="0"/>
          </a:p>
          <a:p>
            <a:pPr lvl="1"/>
            <a:r>
              <a:rPr lang="en-US" dirty="0"/>
              <a:t>]</a:t>
            </a:r>
          </a:p>
          <a:p>
            <a:endParaRPr lang="fr-FR" dirty="0"/>
          </a:p>
          <a:p>
            <a:r>
              <a:rPr lang="fr-FR" dirty="0"/>
              <a:t>=&gt; </a:t>
            </a:r>
            <a:r>
              <a:rPr lang="fr-FR" dirty="0" err="1"/>
              <a:t>Now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work</a:t>
            </a:r>
            <a:endParaRPr lang="fr-FR" dirty="0"/>
          </a:p>
          <a:p>
            <a:endParaRPr lang="fr-FR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7599E-EB21-4BCE-882A-27E482E70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4436B-DD0D-4C2E-BD43-655B505C7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B8022-1DCB-4E1E-8640-CE6FDAD82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5033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E32DF-F7BB-47E4-A6C3-B9DDC4D81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Creating a service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6B7B3-7A27-425D-B4BE-0A49E7431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If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want</a:t>
            </a:r>
            <a:r>
              <a:rPr lang="fr-FR" dirty="0"/>
              <a:t> to </a:t>
            </a:r>
            <a:r>
              <a:rPr lang="fr-FR" dirty="0" err="1"/>
              <a:t>create</a:t>
            </a:r>
            <a:r>
              <a:rPr lang="fr-FR" dirty="0"/>
              <a:t> business services </a:t>
            </a:r>
            <a:r>
              <a:rPr lang="fr-FR" dirty="0" err="1"/>
              <a:t>which</a:t>
            </a:r>
            <a:r>
              <a:rPr lang="fr-FR" dirty="0"/>
              <a:t> have vues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wan</a:t>
            </a:r>
            <a:r>
              <a:rPr lang="fr-FR" dirty="0"/>
              <a:t> </a:t>
            </a:r>
            <a:r>
              <a:rPr lang="fr-FR" dirty="0" err="1"/>
              <a:t>create</a:t>
            </a:r>
            <a:r>
              <a:rPr lang="fr-FR" dirty="0"/>
              <a:t> services.</a:t>
            </a:r>
          </a:p>
          <a:p>
            <a:r>
              <a:rPr lang="fr-FR" dirty="0" err="1"/>
              <a:t>ng</a:t>
            </a:r>
            <a:r>
              <a:rPr lang="fr-FR" dirty="0"/>
              <a:t> </a:t>
            </a:r>
            <a:r>
              <a:rPr lang="fr-FR" dirty="0" err="1"/>
              <a:t>generate</a:t>
            </a:r>
            <a:r>
              <a:rPr lang="fr-FR" dirty="0"/>
              <a:t> service test</a:t>
            </a:r>
          </a:p>
          <a:p>
            <a:endParaRPr lang="fr-FR" dirty="0"/>
          </a:p>
          <a:p>
            <a:r>
              <a:rPr lang="fr-FR" dirty="0"/>
              <a:t>@Injectable =&gt; </a:t>
            </a:r>
            <a:r>
              <a:rPr lang="fr-FR" dirty="0" err="1"/>
              <a:t>Angular</a:t>
            </a:r>
            <a:r>
              <a:rPr lang="fr-FR" dirty="0"/>
              <a:t> Service</a:t>
            </a:r>
          </a:p>
          <a:p>
            <a:r>
              <a:rPr lang="fr-FR" dirty="0"/>
              <a:t>@</a:t>
            </a:r>
            <a:r>
              <a:rPr lang="fr-FR" dirty="0" err="1"/>
              <a:t>NgModule</a:t>
            </a:r>
            <a:r>
              <a:rPr lang="fr-FR" dirty="0"/>
              <a:t> =&gt; </a:t>
            </a:r>
            <a:r>
              <a:rPr lang="fr-FR" dirty="0" err="1"/>
              <a:t>Angular</a:t>
            </a:r>
            <a:r>
              <a:rPr lang="fr-FR" dirty="0"/>
              <a:t> Module</a:t>
            </a:r>
          </a:p>
          <a:p>
            <a:r>
              <a:rPr lang="fr-FR" dirty="0"/>
              <a:t>@Component =&gt; </a:t>
            </a:r>
            <a:r>
              <a:rPr lang="fr-FR" dirty="0" err="1"/>
              <a:t>Angular</a:t>
            </a:r>
            <a:r>
              <a:rPr lang="fr-FR" dirty="0"/>
              <a:t> Component</a:t>
            </a:r>
          </a:p>
          <a:p>
            <a:endParaRPr lang="fr-FR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E0EC9-2727-4C42-BD11-F8002F32D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E3EA6-9F5E-4213-AA82-33F2D79A6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8F632-5F39-45AC-A875-90A1593EF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8884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DB8C4-9CFC-42F4-A1E7-8EB7432F2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Creating a service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CE28D-604F-43F1-AB6D-34C81F993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To use the service,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declared</a:t>
            </a:r>
            <a:r>
              <a:rPr lang="fr-FR" dirty="0"/>
              <a:t> in module (in provider </a:t>
            </a:r>
            <a:r>
              <a:rPr lang="fr-FR" dirty="0" err="1"/>
              <a:t>list</a:t>
            </a:r>
            <a:r>
              <a:rPr lang="fr-FR" dirty="0"/>
              <a:t>).</a:t>
            </a:r>
          </a:p>
          <a:p>
            <a:pPr lvl="1"/>
            <a:r>
              <a:rPr lang="en-US" i="1" dirty="0"/>
              <a:t>providers: [</a:t>
            </a:r>
            <a:r>
              <a:rPr lang="en-US" i="1" dirty="0" err="1"/>
              <a:t>TestService</a:t>
            </a:r>
            <a:r>
              <a:rPr lang="en-US" i="1" dirty="0"/>
              <a:t>],</a:t>
            </a:r>
          </a:p>
          <a:p>
            <a:endParaRPr lang="fr-FR" dirty="0"/>
          </a:p>
          <a:p>
            <a:r>
              <a:rPr lang="fr-FR" dirty="0" err="1"/>
              <a:t>Let’s</a:t>
            </a:r>
            <a:r>
              <a:rPr lang="fr-FR" dirty="0"/>
              <a:t> </a:t>
            </a:r>
            <a:r>
              <a:rPr lang="fr-FR" dirty="0" err="1"/>
              <a:t>create</a:t>
            </a:r>
            <a:r>
              <a:rPr lang="fr-FR" dirty="0"/>
              <a:t> a simple utility </a:t>
            </a:r>
            <a:r>
              <a:rPr lang="fr-FR" dirty="0" err="1"/>
              <a:t>method</a:t>
            </a:r>
            <a:r>
              <a:rPr lang="fr-FR" dirty="0"/>
              <a:t> in the service</a:t>
            </a:r>
          </a:p>
          <a:p>
            <a:r>
              <a:rPr lang="fr-FR" dirty="0"/>
              <a:t>How to use </a:t>
            </a:r>
            <a:r>
              <a:rPr lang="fr-FR" dirty="0" err="1"/>
              <a:t>this</a:t>
            </a:r>
            <a:r>
              <a:rPr lang="fr-FR" dirty="0"/>
              <a:t> service? </a:t>
            </a:r>
            <a:r>
              <a:rPr lang="fr-FR" dirty="0" err="1"/>
              <a:t>should</a:t>
            </a:r>
            <a:r>
              <a:rPr lang="fr-FR" dirty="0"/>
              <a:t> use </a:t>
            </a:r>
            <a:r>
              <a:rPr lang="fr-FR" dirty="0" err="1"/>
              <a:t>Dependency</a:t>
            </a:r>
            <a:r>
              <a:rPr lang="fr-FR" dirty="0"/>
              <a:t> Injection (DI)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0DF96-8AFB-46F2-96DC-D6E051746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08C1A-1160-4049-A419-90194F5D7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FE628-EF8C-4DF9-87C6-D29237437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158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15C83-E8CA-48F1-A502-624752CC6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2C1CB-7676-43DB-BACE-DCD2DF4DE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Dependency injection improves the reusability of your code by decoupling the </a:t>
            </a:r>
            <a:r>
              <a:rPr lang="en-US" b="1" dirty="0"/>
              <a:t>creation</a:t>
            </a:r>
            <a:r>
              <a:rPr lang="en-US" dirty="0"/>
              <a:t> of the </a:t>
            </a:r>
            <a:r>
              <a:rPr lang="en-US" b="1" dirty="0"/>
              <a:t>usage</a:t>
            </a:r>
            <a:r>
              <a:rPr lang="en-US" dirty="0"/>
              <a:t> of an object. That enables you to replace dependencies without changing the class that uses them. It also reduces the risk that you have to change a class just because one of its dependencies changed.</a:t>
            </a:r>
          </a:p>
          <a:p>
            <a:r>
              <a:rPr lang="en-US" b="1" dirty="0"/>
              <a:t>Dependency injection</a:t>
            </a:r>
            <a:r>
              <a:rPr lang="en-US" dirty="0"/>
              <a:t> is a pattern through which to implement </a:t>
            </a:r>
            <a:r>
              <a:rPr lang="en-US" dirty="0" err="1"/>
              <a:t>IoC</a:t>
            </a:r>
            <a:r>
              <a:rPr lang="en-US" dirty="0"/>
              <a:t>, where the control being inverted is the setting of object's </a:t>
            </a:r>
            <a:r>
              <a:rPr lang="en-US" b="1" dirty="0"/>
              <a:t>dependencies</a:t>
            </a:r>
            <a:r>
              <a:rPr lang="en-US" dirty="0"/>
              <a:t>. The act of connecting objects with other objects, or “injecting” objects into other objects, is done by an assembler rather than by the objects themselves.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00376-FFD3-4E2C-AE4A-438ADAC09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5DD9-F6DB-43B3-990C-ED7FF9247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2A14D-CD5C-4D64-83C6-28CFC961F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9152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BCE40-4C7C-440C-92B8-1E8DD163F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Using</a:t>
            </a:r>
            <a:r>
              <a:rPr lang="fr-FR" dirty="0"/>
              <a:t> the service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EEBAA-C904-443D-80B7-5F87277DD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Now</a:t>
            </a:r>
            <a:r>
              <a:rPr lang="fr-FR" dirty="0"/>
              <a:t> look how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called</a:t>
            </a:r>
            <a:r>
              <a:rPr lang="fr-FR" dirty="0"/>
              <a:t> the service in </a:t>
            </a:r>
            <a:r>
              <a:rPr lang="fr-FR" dirty="0" err="1"/>
              <a:t>constructor</a:t>
            </a:r>
            <a:r>
              <a:rPr lang="fr-FR" dirty="0"/>
              <a:t> of </a:t>
            </a:r>
            <a:r>
              <a:rPr lang="fr-FR" dirty="0" err="1"/>
              <a:t>AppModule</a:t>
            </a:r>
            <a:endParaRPr lang="fr-FR" dirty="0"/>
          </a:p>
          <a:p>
            <a:pPr lvl="1"/>
            <a:r>
              <a:rPr lang="en-US" dirty="0"/>
              <a:t>constructor(private svc: </a:t>
            </a:r>
            <a:r>
              <a:rPr lang="en-US" b="1" dirty="0" err="1"/>
              <a:t>TestService</a:t>
            </a:r>
            <a:r>
              <a:rPr lang="en-US" dirty="0"/>
              <a:t>){</a:t>
            </a:r>
          </a:p>
          <a:p>
            <a:pPr lvl="2"/>
            <a:r>
              <a:rPr lang="en-US" dirty="0" err="1"/>
              <a:t>this.svc.</a:t>
            </a:r>
            <a:r>
              <a:rPr lang="en-US" b="1" dirty="0" err="1"/>
              <a:t>printToConsole</a:t>
            </a:r>
            <a:r>
              <a:rPr lang="en-US" dirty="0"/>
              <a:t>("Got the service");</a:t>
            </a:r>
          </a:p>
          <a:p>
            <a:pPr lvl="1"/>
            <a:r>
              <a:rPr lang="en-US" dirty="0"/>
              <a:t>}</a:t>
            </a:r>
          </a:p>
          <a:p>
            <a:endParaRPr lang="fr-FR" dirty="0"/>
          </a:p>
          <a:p>
            <a:endParaRPr lang="fr-FR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AFE2E-6321-4A37-94D2-B5852101E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92085-F678-48C1-9F86-206E33C24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20A7F-E912-4A29-ACF3-7A31AC177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3154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BCE40-4C7C-440C-92B8-1E8DD163F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Service Injection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EEBAA-C904-443D-80B7-5F87277DD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Use the service in </a:t>
            </a:r>
            <a:r>
              <a:rPr lang="fr-FR" dirty="0" err="1"/>
              <a:t>view</a:t>
            </a:r>
            <a:r>
              <a:rPr lang="fr-FR" dirty="0"/>
              <a:t> component (in </a:t>
            </a:r>
            <a:r>
              <a:rPr lang="fr-FR" dirty="0" err="1"/>
              <a:t>another</a:t>
            </a:r>
            <a:r>
              <a:rPr lang="fr-FR" dirty="0"/>
              <a:t> module)</a:t>
            </a:r>
          </a:p>
          <a:p>
            <a:r>
              <a:rPr lang="fr-FR" dirty="0"/>
              <a:t>=&gt; Services are </a:t>
            </a:r>
            <a:r>
              <a:rPr lang="fr-FR" dirty="0" err="1"/>
              <a:t>provided</a:t>
            </a:r>
            <a:r>
              <a:rPr lang="fr-FR" dirty="0"/>
              <a:t> for all modules (not like components)</a:t>
            </a:r>
          </a:p>
          <a:p>
            <a:endParaRPr lang="fr-FR" dirty="0"/>
          </a:p>
          <a:p>
            <a:r>
              <a:rPr lang="fr-FR" dirty="0"/>
              <a:t>All services </a:t>
            </a:r>
            <a:r>
              <a:rPr lang="fr-FR" dirty="0" err="1"/>
              <a:t>become</a:t>
            </a:r>
            <a:r>
              <a:rPr lang="fr-FR" dirty="0"/>
              <a:t> part of </a:t>
            </a:r>
            <a:r>
              <a:rPr lang="fr-FR" dirty="0" err="1"/>
              <a:t>Shared</a:t>
            </a:r>
            <a:r>
              <a:rPr lang="fr-FR" dirty="0"/>
              <a:t> Service </a:t>
            </a:r>
            <a:r>
              <a:rPr lang="fr-FR" dirty="0" err="1"/>
              <a:t>Space</a:t>
            </a:r>
            <a:r>
              <a:rPr lang="fr-FR" dirty="0"/>
              <a:t> (</a:t>
            </a:r>
            <a:r>
              <a:rPr lang="fr-FR" dirty="0" err="1"/>
              <a:t>referenced</a:t>
            </a:r>
            <a:r>
              <a:rPr lang="fr-FR" dirty="0"/>
              <a:t> as </a:t>
            </a:r>
            <a:r>
              <a:rPr lang="fr-FR" dirty="0" err="1"/>
              <a:t>Dependency</a:t>
            </a:r>
            <a:r>
              <a:rPr lang="fr-FR" dirty="0"/>
              <a:t> Injection </a:t>
            </a:r>
            <a:r>
              <a:rPr lang="fr-FR" dirty="0" err="1"/>
              <a:t>context</a:t>
            </a:r>
            <a:r>
              <a:rPr lang="fr-FR" dirty="0"/>
              <a:t>)</a:t>
            </a:r>
            <a:endParaRPr lang="en-US" dirty="0"/>
          </a:p>
          <a:p>
            <a:endParaRPr lang="fr-FR" dirty="0"/>
          </a:p>
          <a:p>
            <a:endParaRPr lang="fr-FR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AFE2E-6321-4A37-94D2-B5852101E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92085-F678-48C1-9F86-206E33C24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20A7F-E912-4A29-ACF3-7A31AC177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277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95806-4CB5-4D08-BFE1-A64F3B211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Making REST calls with </a:t>
            </a:r>
            <a:r>
              <a:rPr lang="en-US" b="1" dirty="0" err="1"/>
              <a:t>HttpClient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E9C66-631A-441B-91B4-F21B822A7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/>
              <a:t>Now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l</a:t>
            </a:r>
            <a:r>
              <a:rPr lang="en-US" dirty="0"/>
              <a:t>earn how to use the inbuilt service `</a:t>
            </a:r>
            <a:r>
              <a:rPr lang="en-US" dirty="0" err="1"/>
              <a:t>HttpClient</a:t>
            </a:r>
            <a:r>
              <a:rPr lang="en-US" dirty="0"/>
              <a:t>` to make REST API calls and get data from external APIs.</a:t>
            </a:r>
          </a:p>
          <a:p>
            <a:endParaRPr lang="en-US" dirty="0"/>
          </a:p>
          <a:p>
            <a:r>
              <a:rPr lang="en-US" dirty="0"/>
              <a:t>Import the </a:t>
            </a:r>
            <a:r>
              <a:rPr lang="en-US" dirty="0" err="1"/>
              <a:t>HttpClientModule</a:t>
            </a:r>
            <a:r>
              <a:rPr lang="en-US" dirty="0"/>
              <a:t> in any of your modules (will do it in App module).</a:t>
            </a:r>
          </a:p>
          <a:p>
            <a:r>
              <a:rPr lang="en-US" dirty="0"/>
              <a:t>Update the App </a:t>
            </a:r>
            <a:r>
              <a:rPr lang="en-US" dirty="0" err="1"/>
              <a:t>contructor</a:t>
            </a:r>
            <a:r>
              <a:rPr lang="en-US" dirty="0"/>
              <a:t> to get http response.</a:t>
            </a:r>
          </a:p>
          <a:p>
            <a:r>
              <a:rPr lang="en-US" dirty="0"/>
              <a:t>Use </a:t>
            </a:r>
            <a:r>
              <a:rPr lang="en-US" dirty="0" err="1"/>
              <a:t>Observale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623E8-CB06-444A-AE7E-651ECD82B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4FF1D-42DF-4793-A21A-D91A07490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B76B8-94F7-4A25-9518-FCA06F03B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30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513DC-6ECA-456A-8A31-D6AB36213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TypeScript versus JavaScript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AAB20-3C63-4698-AD6B-3D77976F7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1A41F-6AE5-4BB5-A4BC-19CAFC7CE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F12B4-C929-4B20-ACA0-30DE7E66C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3D415-753D-43F4-B97D-54514EC5E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1E3CE5-0C59-4E0E-8D74-17AC71217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557" y="2227792"/>
            <a:ext cx="590550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4106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2A0FC-66B4-44CE-A0DF-7D45B038B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Extending</a:t>
            </a:r>
            <a:r>
              <a:rPr lang="fr-FR" dirty="0"/>
              <a:t> the </a:t>
            </a:r>
            <a:r>
              <a:rPr lang="fr-FR" dirty="0" err="1"/>
              <a:t>sample</a:t>
            </a:r>
            <a:r>
              <a:rPr lang="fr-FR" dirty="0"/>
              <a:t> app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21D2F-FAE6-40A9-948B-B96CE0D73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Make</a:t>
            </a:r>
            <a:r>
              <a:rPr lang="fr-FR" dirty="0"/>
              <a:t> user </a:t>
            </a:r>
            <a:r>
              <a:rPr lang="fr-FR" dirty="0" err="1"/>
              <a:t>name</a:t>
            </a:r>
            <a:r>
              <a:rPr lang="fr-FR" dirty="0"/>
              <a:t> of </a:t>
            </a:r>
            <a:r>
              <a:rPr lang="fr-FR" dirty="0" err="1"/>
              <a:t>previous</a:t>
            </a:r>
            <a:r>
              <a:rPr lang="fr-FR" dirty="0"/>
              <a:t> app </a:t>
            </a:r>
            <a:r>
              <a:rPr lang="fr-FR" dirty="0" err="1"/>
              <a:t>dynamic</a:t>
            </a:r>
            <a:r>
              <a:rPr lang="fr-FR" dirty="0"/>
              <a:t> (</a:t>
            </a:r>
            <a:r>
              <a:rPr lang="fr-FR" dirty="0" err="1"/>
              <a:t>entered</a:t>
            </a:r>
            <a:r>
              <a:rPr lang="fr-FR" dirty="0"/>
              <a:t> by the user)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2827F-8BA1-43F8-B127-35D23353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1077E-D78F-4023-8B05-51D21FDEE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A8F2A-E9C6-4D75-AE2D-71FB2A4B1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2081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B85F3-02C5-499C-A2B5-934DF2F5E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Building an Angular project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D7FE0-0C91-476C-86D3-989D3B6C3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/>
              <a:t>See</a:t>
            </a:r>
            <a:r>
              <a:rPr lang="fr-FR" dirty="0"/>
              <a:t> all </a:t>
            </a:r>
            <a:r>
              <a:rPr lang="fr-FR" dirty="0" err="1"/>
              <a:t>js</a:t>
            </a:r>
            <a:r>
              <a:rPr lang="fr-FR" dirty="0"/>
              <a:t> files </a:t>
            </a:r>
            <a:r>
              <a:rPr lang="fr-FR" dirty="0" err="1"/>
              <a:t>that</a:t>
            </a:r>
            <a:r>
              <a:rPr lang="fr-FR" dirty="0"/>
              <a:t> are </a:t>
            </a:r>
            <a:r>
              <a:rPr lang="fr-FR" dirty="0" err="1"/>
              <a:t>loaded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loading</a:t>
            </a:r>
            <a:r>
              <a:rPr lang="fr-FR" dirty="0"/>
              <a:t> an url</a:t>
            </a:r>
          </a:p>
          <a:p>
            <a:endParaRPr lang="fr-FR" dirty="0"/>
          </a:p>
          <a:p>
            <a:r>
              <a:rPr lang="fr-FR" dirty="0" err="1"/>
              <a:t>ng</a:t>
            </a:r>
            <a:r>
              <a:rPr lang="fr-FR" dirty="0"/>
              <a:t> </a:t>
            </a:r>
            <a:r>
              <a:rPr lang="fr-FR" dirty="0" err="1"/>
              <a:t>build</a:t>
            </a:r>
            <a:endParaRPr lang="fr-FR" dirty="0"/>
          </a:p>
          <a:p>
            <a:r>
              <a:rPr lang="fr-FR" dirty="0"/>
              <a:t>// look at </a:t>
            </a:r>
            <a:r>
              <a:rPr lang="fr-FR" dirty="0" err="1"/>
              <a:t>dist</a:t>
            </a:r>
            <a:r>
              <a:rPr lang="fr-FR" dirty="0"/>
              <a:t> folder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created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npm</a:t>
            </a:r>
            <a:r>
              <a:rPr lang="fr-FR" dirty="0"/>
              <a:t> </a:t>
            </a:r>
            <a:r>
              <a:rPr lang="fr-FR" dirty="0" err="1"/>
              <a:t>install</a:t>
            </a:r>
            <a:r>
              <a:rPr lang="fr-FR" dirty="0"/>
              <a:t> http-server –g</a:t>
            </a:r>
          </a:p>
          <a:p>
            <a:r>
              <a:rPr lang="fr-FR" dirty="0"/>
              <a:t>// host a directory on </a:t>
            </a:r>
            <a:r>
              <a:rPr lang="fr-FR" dirty="0" err="1"/>
              <a:t>your</a:t>
            </a:r>
            <a:r>
              <a:rPr lang="fr-FR" dirty="0"/>
              <a:t> machine as if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hosting</a:t>
            </a:r>
            <a:r>
              <a:rPr lang="fr-FR" dirty="0"/>
              <a:t> on CDN (</a:t>
            </a:r>
            <a:r>
              <a:rPr lang="en-US" dirty="0"/>
              <a:t>Content delivery network</a:t>
            </a:r>
            <a:r>
              <a:rPr lang="fr-FR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DB354-5CAD-45DC-9604-82FEFEC74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F3E25-57DB-44B3-8277-F05B71CC6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2BD05-DBCA-4684-8CAF-2733A618E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8528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FD879-C4D7-4190-B5CF-07D0D79D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Building an Angular project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578EE-EA1C-4155-98CB-3FC0622B5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http-server </a:t>
            </a:r>
            <a:r>
              <a:rPr lang="en-US" dirty="0" err="1"/>
              <a:t>dist</a:t>
            </a:r>
            <a:r>
              <a:rPr lang="en-US" dirty="0"/>
              <a:t>/THIRD-PROJECT/</a:t>
            </a:r>
          </a:p>
          <a:p>
            <a:r>
              <a:rPr lang="en-US" dirty="0"/>
              <a:t>// we will launch a server without ng serve</a:t>
            </a:r>
          </a:p>
          <a:p>
            <a:endParaRPr lang="en-US" dirty="0"/>
          </a:p>
          <a:p>
            <a:r>
              <a:rPr lang="en-US" dirty="0"/>
              <a:t>ng build -–prod</a:t>
            </a:r>
          </a:p>
          <a:p>
            <a:r>
              <a:rPr lang="en-US" dirty="0"/>
              <a:t>// to make optimization + minification + create hashes…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591C7-98C8-49E2-A4C3-75E8BD2C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2B544-4C95-4C52-B82B-1110EFB6C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F57F0-C3E1-4FE0-856A-99D528D77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0359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6F998-3A68-4462-A71C-82790FC62F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Routing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CA08F66-527F-4672-B532-442461C4CF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69F46-0439-4364-A719-4D5F6A4A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F6FCC-DC8A-4F53-8BA0-AE68F5EA6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F67ED-8AA2-4304-A0E1-66278BB0A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86251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50B597-62C7-4721-962D-8EB29992C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982013F-A6BC-4D96-9B06-8805FAFDA5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38264" y="2221386"/>
            <a:ext cx="5362575" cy="32480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96727-5F27-415B-8C2C-F6797EF23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E49EB-C385-4C34-A154-41B47485C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C2FA3-12A4-4F9C-888E-98D9E842B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4876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C2ECA-42AF-4467-90C1-670F1907C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5D6E370-F0CF-4353-8436-5F9E461F32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88063" y="2186461"/>
            <a:ext cx="7415873" cy="331787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91749-2F54-4D92-AEEE-76CDF4549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5FB60-696A-48F4-9ECC-BB5979112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B224C-5689-49C1-AD65-8716822C5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7049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3257-B886-48D5-9AAF-6474B157B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0F5DE-5CD0-441C-BCC1-19A42EED9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27AA8-6408-4C13-8649-10A1E4915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22898-C26C-4E92-8B70-F6A6E719B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63348-0B46-4D10-946D-6B1C16FFD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86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70CCEC-3EE8-4112-8A0D-F5DD729AB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694" y="2592861"/>
            <a:ext cx="64389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6166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3E7E9-BB76-4367-BF7D-E294B17FD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05983-75E0-4C29-A0A2-867748B77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68D5C-59D4-40F5-AE2D-E26592C87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8045A-B763-4ED0-ABFE-C06EF5725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66E96-A11B-47E6-B9BA-8AF56F4B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87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1C7ABA-F1C8-4801-ACC8-0002449B9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389" y="2774765"/>
            <a:ext cx="66484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82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78629-1A1D-4100-9B47-D7A874FDC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Get</a:t>
            </a:r>
            <a:r>
              <a:rPr lang="fr-FR" dirty="0"/>
              <a:t> Up and Running </a:t>
            </a:r>
            <a:r>
              <a:rPr lang="fr-FR" dirty="0" err="1"/>
              <a:t>with</a:t>
            </a:r>
            <a:r>
              <a:rPr lang="fr-FR" dirty="0"/>
              <a:t> 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AFFDA-3C78-49B6-ACBC-C9CAEE476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Install Visual Studio Code</a:t>
            </a:r>
          </a:p>
          <a:p>
            <a:r>
              <a:rPr lang="en-US" dirty="0"/>
              <a:t>Install Node JS </a:t>
            </a:r>
          </a:p>
          <a:p>
            <a:pPr lvl="1"/>
            <a:r>
              <a:rPr lang="en-US" dirty="0"/>
              <a:t>To compile TS</a:t>
            </a:r>
          </a:p>
          <a:p>
            <a:pPr lvl="1"/>
            <a:r>
              <a:rPr lang="en-US" dirty="0"/>
              <a:t>To run TS</a:t>
            </a:r>
          </a:p>
          <a:p>
            <a:r>
              <a:rPr lang="en-US" dirty="0"/>
              <a:t>Install the TypeScript Compiler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84638-F4FD-450C-BCFE-0B2A8B46C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069B3-1835-45D4-AC7F-878B62806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99502-7901-42A1-A48F-85265E45D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7903-DBF8-42B2-AAAB-653A28C50C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167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17028</TotalTime>
  <Words>2702</Words>
  <Application>Microsoft Office PowerPoint</Application>
  <PresentationFormat>Widescreen</PresentationFormat>
  <Paragraphs>575</Paragraphs>
  <Slides>87</Slides>
  <Notes>87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1" baseType="lpstr">
      <vt:lpstr>Arial</vt:lpstr>
      <vt:lpstr>Calibri</vt:lpstr>
      <vt:lpstr>Corbel</vt:lpstr>
      <vt:lpstr>Parallax</vt:lpstr>
      <vt:lpstr>TypeScript</vt:lpstr>
      <vt:lpstr>TypeScript</vt:lpstr>
      <vt:lpstr>Why TypeScript</vt:lpstr>
      <vt:lpstr>Why still javascript?</vt:lpstr>
      <vt:lpstr>What to do so?</vt:lpstr>
      <vt:lpstr>TS came on board</vt:lpstr>
      <vt:lpstr>and Node JS…</vt:lpstr>
      <vt:lpstr>TypeScript versus JavaScript</vt:lpstr>
      <vt:lpstr>Get Up and Running with TS</vt:lpstr>
      <vt:lpstr>PowerPoint Presentation</vt:lpstr>
      <vt:lpstr>Type declarations</vt:lpstr>
      <vt:lpstr>TypeScript classes</vt:lpstr>
      <vt:lpstr>Methods and constructors</vt:lpstr>
      <vt:lpstr>Methods and constructors</vt:lpstr>
      <vt:lpstr>Inheritance and Polymorphism In TypeScript</vt:lpstr>
      <vt:lpstr>PowerPoint Presentation</vt:lpstr>
      <vt:lpstr>Interfaces and Duck Typing</vt:lpstr>
      <vt:lpstr>Exercices</vt:lpstr>
      <vt:lpstr>PowerPoint Presentation</vt:lpstr>
      <vt:lpstr>Angular 7</vt:lpstr>
      <vt:lpstr>Angular</vt:lpstr>
      <vt:lpstr>Components</vt:lpstr>
      <vt:lpstr>Old Approach</vt:lpstr>
      <vt:lpstr>Old Approach</vt:lpstr>
      <vt:lpstr>Component Based Model</vt:lpstr>
      <vt:lpstr>Component Based Model</vt:lpstr>
      <vt:lpstr>PowerPoint Presentation</vt:lpstr>
      <vt:lpstr>PowerPoint Presentation</vt:lpstr>
      <vt:lpstr>Subcomponents</vt:lpstr>
      <vt:lpstr>PowerPoint Presentation</vt:lpstr>
      <vt:lpstr>Structure of angular application</vt:lpstr>
      <vt:lpstr>PowerPoint Presentation</vt:lpstr>
      <vt:lpstr>Back to Date use case</vt:lpstr>
      <vt:lpstr>Date use case in angular way</vt:lpstr>
      <vt:lpstr>Setting up</vt:lpstr>
      <vt:lpstr>Setting up</vt:lpstr>
      <vt:lpstr>Creating and running a project</vt:lpstr>
      <vt:lpstr>PowerPoint Presentation</vt:lpstr>
      <vt:lpstr>PowerPoint Presentation</vt:lpstr>
      <vt:lpstr>PowerPoint Presentation</vt:lpstr>
      <vt:lpstr>Create new component</vt:lpstr>
      <vt:lpstr>PowerPoint Presentation</vt:lpstr>
      <vt:lpstr>PowerPoint Presentation</vt:lpstr>
      <vt:lpstr>PowerPoint Presentation</vt:lpstr>
      <vt:lpstr>Binding data from component class</vt:lpstr>
      <vt:lpstr>Data Binding</vt:lpstr>
      <vt:lpstr>Data Binding</vt:lpstr>
      <vt:lpstr>Data Binding and async</vt:lpstr>
      <vt:lpstr>Data Binding and async</vt:lpstr>
      <vt:lpstr>Data Binding and async</vt:lpstr>
      <vt:lpstr>Template Interpolation</vt:lpstr>
      <vt:lpstr>Template Interpolation</vt:lpstr>
      <vt:lpstr>Templates and Data Binding</vt:lpstr>
      <vt:lpstr>Looping with ngFor</vt:lpstr>
      <vt:lpstr>Looping with ngFor</vt:lpstr>
      <vt:lpstr>Using ngIf</vt:lpstr>
      <vt:lpstr>Passing inputs to components</vt:lpstr>
      <vt:lpstr>Using ngOnInit Lifecycle hook</vt:lpstr>
      <vt:lpstr>Passing member variables to components</vt:lpstr>
      <vt:lpstr>Passing member variables to components</vt:lpstr>
      <vt:lpstr>in address-card.component.ts </vt:lpstr>
      <vt:lpstr>in app.component.ts</vt:lpstr>
      <vt:lpstr>in app.component.html</vt:lpstr>
      <vt:lpstr>Styling Angular components</vt:lpstr>
      <vt:lpstr>Styling Angular components</vt:lpstr>
      <vt:lpstr>Handling click events</vt:lpstr>
      <vt:lpstr>Two way data binding</vt:lpstr>
      <vt:lpstr>Services</vt:lpstr>
      <vt:lpstr>What to learn</vt:lpstr>
      <vt:lpstr>Creating and using multiple modules</vt:lpstr>
      <vt:lpstr>PowerPoint Presentation</vt:lpstr>
      <vt:lpstr>PowerPoint Presentation</vt:lpstr>
      <vt:lpstr>PowerPoint Presentation</vt:lpstr>
      <vt:lpstr>Creating a service</vt:lpstr>
      <vt:lpstr>Creating a service</vt:lpstr>
      <vt:lpstr>DI</vt:lpstr>
      <vt:lpstr>Using the service</vt:lpstr>
      <vt:lpstr>Service Injection Context</vt:lpstr>
      <vt:lpstr>Making REST calls with HttpClient</vt:lpstr>
      <vt:lpstr>Extending the sample app</vt:lpstr>
      <vt:lpstr>Building an Angular project</vt:lpstr>
      <vt:lpstr>Building an Angular project</vt:lpstr>
      <vt:lpstr>Routing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Ayoub</dc:creator>
  <cp:lastModifiedBy>Ayoub BERRAIS</cp:lastModifiedBy>
  <cp:revision>430</cp:revision>
  <dcterms:created xsi:type="dcterms:W3CDTF">2019-02-26T10:10:56Z</dcterms:created>
  <dcterms:modified xsi:type="dcterms:W3CDTF">2019-12-24T08:47:09Z</dcterms:modified>
</cp:coreProperties>
</file>