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16" r:id="rId1"/>
  </p:sldMasterIdLst>
  <p:notesMasterIdLst>
    <p:notesMasterId r:id="rId59"/>
  </p:notesMasterIdLst>
  <p:sldIdLst>
    <p:sldId id="490" r:id="rId2"/>
    <p:sldId id="491" r:id="rId3"/>
    <p:sldId id="492" r:id="rId4"/>
    <p:sldId id="326" r:id="rId5"/>
    <p:sldId id="327" r:id="rId6"/>
    <p:sldId id="328" r:id="rId7"/>
    <p:sldId id="330" r:id="rId8"/>
    <p:sldId id="331" r:id="rId9"/>
    <p:sldId id="332" r:id="rId10"/>
    <p:sldId id="333" r:id="rId11"/>
    <p:sldId id="334" r:id="rId12"/>
    <p:sldId id="340" r:id="rId13"/>
    <p:sldId id="335" r:id="rId14"/>
    <p:sldId id="493" r:id="rId15"/>
    <p:sldId id="657" r:id="rId16"/>
    <p:sldId id="658" r:id="rId17"/>
    <p:sldId id="660" r:id="rId18"/>
    <p:sldId id="661" r:id="rId19"/>
    <p:sldId id="662" r:id="rId20"/>
    <p:sldId id="663" r:id="rId21"/>
    <p:sldId id="664" r:id="rId22"/>
    <p:sldId id="665" r:id="rId23"/>
    <p:sldId id="666" r:id="rId24"/>
    <p:sldId id="667" r:id="rId25"/>
    <p:sldId id="668" r:id="rId26"/>
    <p:sldId id="382" r:id="rId27"/>
    <p:sldId id="383" r:id="rId28"/>
    <p:sldId id="669" r:id="rId29"/>
    <p:sldId id="485" r:id="rId30"/>
    <p:sldId id="494" r:id="rId31"/>
    <p:sldId id="495" r:id="rId32"/>
    <p:sldId id="496" r:id="rId33"/>
    <p:sldId id="497" r:id="rId34"/>
    <p:sldId id="498" r:id="rId35"/>
    <p:sldId id="499" r:id="rId36"/>
    <p:sldId id="500" r:id="rId37"/>
    <p:sldId id="501" r:id="rId38"/>
    <p:sldId id="503" r:id="rId39"/>
    <p:sldId id="502" r:id="rId40"/>
    <p:sldId id="504" r:id="rId41"/>
    <p:sldId id="505" r:id="rId42"/>
    <p:sldId id="506" r:id="rId43"/>
    <p:sldId id="507" r:id="rId44"/>
    <p:sldId id="508" r:id="rId45"/>
    <p:sldId id="509" r:id="rId46"/>
    <p:sldId id="512" r:id="rId47"/>
    <p:sldId id="510" r:id="rId48"/>
    <p:sldId id="511" r:id="rId49"/>
    <p:sldId id="513" r:id="rId50"/>
    <p:sldId id="514" r:id="rId51"/>
    <p:sldId id="515" r:id="rId52"/>
    <p:sldId id="516" r:id="rId53"/>
    <p:sldId id="517" r:id="rId54"/>
    <p:sldId id="518" r:id="rId55"/>
    <p:sldId id="519" r:id="rId56"/>
    <p:sldId id="520" r:id="rId57"/>
    <p:sldId id="521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3DB769-DFF1-49B4-ACBE-B0695ADA2C69}">
          <p14:sldIdLst>
            <p14:sldId id="490"/>
            <p14:sldId id="491"/>
            <p14:sldId id="492"/>
            <p14:sldId id="326"/>
            <p14:sldId id="327"/>
            <p14:sldId id="328"/>
            <p14:sldId id="330"/>
            <p14:sldId id="331"/>
            <p14:sldId id="332"/>
            <p14:sldId id="333"/>
            <p14:sldId id="334"/>
            <p14:sldId id="340"/>
            <p14:sldId id="335"/>
            <p14:sldId id="493"/>
            <p14:sldId id="657"/>
            <p14:sldId id="658"/>
            <p14:sldId id="660"/>
            <p14:sldId id="661"/>
            <p14:sldId id="662"/>
            <p14:sldId id="663"/>
            <p14:sldId id="664"/>
            <p14:sldId id="665"/>
            <p14:sldId id="666"/>
            <p14:sldId id="667"/>
            <p14:sldId id="668"/>
            <p14:sldId id="382"/>
            <p14:sldId id="383"/>
            <p14:sldId id="669"/>
            <p14:sldId id="485"/>
            <p14:sldId id="494"/>
            <p14:sldId id="495"/>
            <p14:sldId id="496"/>
            <p14:sldId id="497"/>
            <p14:sldId id="498"/>
            <p14:sldId id="499"/>
            <p14:sldId id="500"/>
            <p14:sldId id="501"/>
            <p14:sldId id="503"/>
            <p14:sldId id="502"/>
            <p14:sldId id="504"/>
            <p14:sldId id="505"/>
            <p14:sldId id="506"/>
            <p14:sldId id="507"/>
            <p14:sldId id="508"/>
            <p14:sldId id="509"/>
            <p14:sldId id="512"/>
            <p14:sldId id="510"/>
            <p14:sldId id="511"/>
            <p14:sldId id="513"/>
            <p14:sldId id="514"/>
            <p14:sldId id="515"/>
            <p14:sldId id="516"/>
            <p14:sldId id="517"/>
            <p14:sldId id="518"/>
            <p14:sldId id="519"/>
            <p14:sldId id="520"/>
            <p14:sldId id="5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923"/>
    <a:srgbClr val="5982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7307" autoAdjust="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E8CF1-80B4-4B83-B628-9BEDA9ABAF96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FB2E7-87FA-4698-8EA7-F4618BD80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75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080/actuator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allicoder.com/spring-boot-actuator/" TargetMode="Externa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080/actuator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allicoder.com/spring-boot-actuator/" TargetMode="Externa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080/actuator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allicoder.com/spring-boot-actuator/" TargetMode="Externa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080/actuator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allicoder.com/spring-boot-actuator/" TargetMode="Externa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080/actuator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allicoder.com/spring-boot-actuator/" TargetMode="Externa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39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50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29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21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20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33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52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7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99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16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78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55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Actuator</a:t>
            </a:r>
            <a:endParaRPr lang="fr-FR" dirty="0"/>
          </a:p>
          <a:p>
            <a:r>
              <a:rPr lang="en-US" dirty="0">
                <a:hlinkClick r:id="rId3"/>
              </a:rPr>
              <a:t>http://localhost:8080/actuator</a:t>
            </a:r>
            <a:endParaRPr lang="fr-FR" dirty="0"/>
          </a:p>
          <a:p>
            <a:endParaRPr lang="en-US" dirty="0"/>
          </a:p>
          <a:p>
            <a:r>
              <a:rPr lang="en-US" dirty="0"/>
              <a:t>See here for more details: </a:t>
            </a:r>
          </a:p>
          <a:p>
            <a:r>
              <a:rPr lang="en-US" dirty="0">
                <a:hlinkClick r:id="rId4"/>
              </a:rPr>
              <a:t>https://www.callicoder.com/spring-boot-actuator/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599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Actuator</a:t>
            </a:r>
            <a:endParaRPr lang="fr-FR" dirty="0"/>
          </a:p>
          <a:p>
            <a:r>
              <a:rPr lang="en-US" dirty="0">
                <a:hlinkClick r:id="rId3"/>
              </a:rPr>
              <a:t>http://localhost:8080/actuator</a:t>
            </a:r>
            <a:endParaRPr lang="fr-FR" dirty="0"/>
          </a:p>
          <a:p>
            <a:endParaRPr lang="en-US" dirty="0"/>
          </a:p>
          <a:p>
            <a:r>
              <a:rPr lang="en-US" dirty="0"/>
              <a:t>See here for </a:t>
            </a:r>
            <a:r>
              <a:rPr lang="en-US"/>
              <a:t>more details: </a:t>
            </a:r>
            <a:endParaRPr lang="en-US" dirty="0"/>
          </a:p>
          <a:p>
            <a:r>
              <a:rPr lang="en-US" dirty="0">
                <a:hlinkClick r:id="rId4"/>
              </a:rPr>
              <a:t>https://www.callicoder.com/spring-boot-actuator/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77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Actuator</a:t>
            </a:r>
            <a:endParaRPr lang="fr-FR" dirty="0"/>
          </a:p>
          <a:p>
            <a:r>
              <a:rPr lang="en-US" dirty="0">
                <a:hlinkClick r:id="rId3"/>
              </a:rPr>
              <a:t>http://localhost:8080/actuator</a:t>
            </a:r>
            <a:endParaRPr lang="fr-FR" dirty="0"/>
          </a:p>
          <a:p>
            <a:endParaRPr lang="en-US" dirty="0"/>
          </a:p>
          <a:p>
            <a:r>
              <a:rPr lang="en-US" dirty="0"/>
              <a:t>See here for </a:t>
            </a:r>
            <a:r>
              <a:rPr lang="en-US"/>
              <a:t>more details: </a:t>
            </a:r>
            <a:endParaRPr lang="en-US" dirty="0"/>
          </a:p>
          <a:p>
            <a:r>
              <a:rPr lang="en-US" dirty="0">
                <a:hlinkClick r:id="rId4"/>
              </a:rPr>
              <a:t>https://www.callicoder.com/spring-boot-actuator/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418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Actuator</a:t>
            </a:r>
            <a:endParaRPr lang="fr-FR" dirty="0"/>
          </a:p>
          <a:p>
            <a:r>
              <a:rPr lang="en-US" dirty="0">
                <a:hlinkClick r:id="rId3"/>
              </a:rPr>
              <a:t>http://localhost:8080/actuator</a:t>
            </a:r>
            <a:endParaRPr lang="fr-FR" dirty="0"/>
          </a:p>
          <a:p>
            <a:endParaRPr lang="en-US" dirty="0"/>
          </a:p>
          <a:p>
            <a:r>
              <a:rPr lang="en-US" dirty="0"/>
              <a:t>See here for more details: </a:t>
            </a:r>
          </a:p>
          <a:p>
            <a:r>
              <a:rPr lang="en-US" dirty="0">
                <a:hlinkClick r:id="rId4"/>
              </a:rPr>
              <a:t>https://www.callicoder.com/spring-boot-actuator/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947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See</a:t>
            </a:r>
            <a:r>
              <a:rPr lang="fr-FR" dirty="0"/>
              <a:t> SpringSec-Todos-05-restful-web-services-03-jpa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674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Actuator</a:t>
            </a:r>
            <a:endParaRPr lang="fr-FR" dirty="0"/>
          </a:p>
          <a:p>
            <a:r>
              <a:rPr lang="en-US" dirty="0">
                <a:hlinkClick r:id="rId3"/>
              </a:rPr>
              <a:t>http://localhost:8080/actuator</a:t>
            </a:r>
            <a:endParaRPr lang="fr-FR" dirty="0"/>
          </a:p>
          <a:p>
            <a:endParaRPr lang="en-US" dirty="0"/>
          </a:p>
          <a:p>
            <a:r>
              <a:rPr lang="en-US" dirty="0"/>
              <a:t>See here for more details: </a:t>
            </a:r>
          </a:p>
          <a:p>
            <a:r>
              <a:rPr lang="en-US" dirty="0">
                <a:hlinkClick r:id="rId4"/>
              </a:rPr>
              <a:t>https://www.callicoder.com/spring-boot-actuator/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434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569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244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907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05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30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571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308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20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796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424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623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663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293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459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67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555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792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799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681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278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359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626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349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252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695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90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238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539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9351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143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4095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3223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7955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5162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00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32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72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95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97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392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7069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57842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28035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91861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3716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89083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41058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0721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29886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03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799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20507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8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9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11107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08088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Sept 23rd,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5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7" r:id="rId1"/>
    <p:sldLayoutId id="2147484618" r:id="rId2"/>
    <p:sldLayoutId id="2147484619" r:id="rId3"/>
    <p:sldLayoutId id="2147484620" r:id="rId4"/>
    <p:sldLayoutId id="2147484621" r:id="rId5"/>
    <p:sldLayoutId id="2147484622" r:id="rId6"/>
    <p:sldLayoutId id="2147484623" r:id="rId7"/>
    <p:sldLayoutId id="2147484624" r:id="rId8"/>
    <p:sldLayoutId id="2147484625" r:id="rId9"/>
    <p:sldLayoutId id="2147484626" r:id="rId10"/>
    <p:sldLayoutId id="2147484627" r:id="rId11"/>
    <p:sldLayoutId id="2147484628" r:id="rId12"/>
    <p:sldLayoutId id="2147484629" r:id="rId13"/>
    <p:sldLayoutId id="2147484630" r:id="rId14"/>
    <p:sldLayoutId id="2147484631" r:id="rId15"/>
    <p:sldLayoutId id="2147484632" r:id="rId16"/>
    <p:sldLayoutId id="2147484633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pring.io/spring-boot/docs/2.1.9.RELEASE/reference/html/common-application-propertie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pring.io/spring-data/jpa/docs/1.5.0.RELEASE/reference/html/jpa.repositories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080/actuator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llicoder.com/spring-boot-actuator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080/swagger-ui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ocalhost:8080/v2/api-docs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080/users/ayoub/todo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ole.developers.google.com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080/users/ayoub/todos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postman.com/download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B9E397D-9B0C-4F5F-A7B3-0323942CC4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Spring Boot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C199193-28F4-4371-9BD7-88411EAEF3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195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82361-4A96-4D0B-869D-2D53EE952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Implementing Update and Delete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EDC12-0909-4644-893F-60F759DB4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SpringBoot-07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9F534-6F09-4E2D-A0F8-21E415F1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FCDEB-D892-4422-AD7E-81972E927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430B6-5432-446D-8618-66537082C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47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82361-4A96-4D0B-869D-2D53EE952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Using application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EDC12-0909-4644-893F-60F759DB4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SpringBoot-08</a:t>
            </a:r>
          </a:p>
          <a:p>
            <a:endParaRPr lang="en-US" b="1" dirty="0"/>
          </a:p>
          <a:p>
            <a:r>
              <a:rPr lang="en-US" b="1" dirty="0"/>
              <a:t>See all Common application properties here:</a:t>
            </a:r>
          </a:p>
          <a:p>
            <a:r>
              <a:rPr lang="en-US">
                <a:hlinkClick r:id="rId3"/>
              </a:rPr>
              <a:t>https</a:t>
            </a:r>
            <a:r>
              <a:rPr lang="en-US" dirty="0">
                <a:hlinkClick r:id="rId3"/>
              </a:rPr>
              <a:t>://docs.spring.io/spring-boot/docs/2.1.9.RELEASE/reference/html/common-application-properties.html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9F534-6F09-4E2D-A0F8-21E415F1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FCDEB-D892-4422-AD7E-81972E927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430B6-5432-446D-8618-66537082C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23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8E6AE-685D-487A-804E-08F774976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REST API we </a:t>
            </a:r>
            <a:r>
              <a:rPr lang="en-US" b="1" dirty="0" err="1"/>
              <a:t>builT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F5058FF-65F4-419F-A2BB-B3714522B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7773" y="2078997"/>
            <a:ext cx="9146574" cy="331787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424D1-FC86-460C-8D1C-2141685A7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E201B-3CC6-4C02-8596-A953C78BD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84088-B792-45FE-95BB-614728679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21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82361-4A96-4D0B-869D-2D53EE952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Spring data </a:t>
            </a:r>
            <a:r>
              <a:rPr lang="en-US" b="1" dirty="0" err="1"/>
              <a:t>jpa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EDC12-0909-4644-893F-60F759DB4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  <a:p>
            <a:r>
              <a:rPr lang="en-US" b="1" dirty="0"/>
              <a:t>SpringBoot-09.1</a:t>
            </a:r>
          </a:p>
          <a:p>
            <a:endParaRPr lang="en-US" b="1" dirty="0"/>
          </a:p>
          <a:p>
            <a:r>
              <a:rPr lang="en-US" b="1" dirty="0"/>
              <a:t>Add </a:t>
            </a:r>
            <a:r>
              <a:rPr lang="en-US" b="1" dirty="0" err="1"/>
              <a:t>jpa</a:t>
            </a:r>
            <a:r>
              <a:rPr lang="en-US" b="1" dirty="0"/>
              <a:t> + derby dependency</a:t>
            </a:r>
          </a:p>
          <a:p>
            <a:r>
              <a:rPr lang="en-US" b="1" dirty="0"/>
              <a:t>Topic =&gt; @Entity</a:t>
            </a:r>
          </a:p>
          <a:p>
            <a:r>
              <a:rPr lang="en-US" b="1" dirty="0"/>
              <a:t>Creating </a:t>
            </a:r>
            <a:r>
              <a:rPr lang="en-US" dirty="0" err="1"/>
              <a:t>TopicRepository</a:t>
            </a:r>
            <a:endParaRPr lang="en-US" dirty="0"/>
          </a:p>
          <a:p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9F534-6F09-4E2D-A0F8-21E415F1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FCDEB-D892-4422-AD7E-81972E927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430B6-5432-446D-8618-66537082C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43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82361-4A96-4D0B-869D-2D53EE952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Making Crud Operations with Repository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EDC12-0909-4644-893F-60F759DB4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  <a:p>
            <a:r>
              <a:rPr lang="en-US" b="1" dirty="0"/>
              <a:t>SpringBoot-09.1 (follow up)</a:t>
            </a:r>
          </a:p>
          <a:p>
            <a:endParaRPr lang="en-US" b="1" dirty="0"/>
          </a:p>
          <a:p>
            <a:r>
              <a:rPr lang="en-US" b="1" dirty="0" err="1"/>
              <a:t>Autowire</a:t>
            </a:r>
            <a:r>
              <a:rPr lang="en-US" b="1" dirty="0"/>
              <a:t> </a:t>
            </a:r>
            <a:r>
              <a:rPr lang="en-US" b="1" dirty="0" err="1"/>
              <a:t>TopicRepository</a:t>
            </a:r>
            <a:r>
              <a:rPr lang="en-US" b="1" dirty="0"/>
              <a:t> in </a:t>
            </a:r>
            <a:r>
              <a:rPr lang="en-US" b="1" dirty="0" err="1"/>
              <a:t>TopicService</a:t>
            </a:r>
            <a:endParaRPr lang="en-US" b="1" dirty="0"/>
          </a:p>
          <a:p>
            <a:r>
              <a:rPr lang="en-US" b="1" dirty="0"/>
              <a:t>Update core of </a:t>
            </a:r>
            <a:r>
              <a:rPr lang="en-US" b="1" dirty="0" err="1"/>
              <a:t>topicService</a:t>
            </a:r>
            <a:r>
              <a:rPr lang="en-US" b="1" dirty="0"/>
              <a:t> methods</a:t>
            </a:r>
          </a:p>
          <a:p>
            <a:r>
              <a:rPr lang="en-US" b="1" dirty="0"/>
              <a:t>Test that persistence works well with </a:t>
            </a:r>
            <a:r>
              <a:rPr lang="en-US" b="1" dirty="0" err="1"/>
              <a:t>PostMan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9F534-6F09-4E2D-A0F8-21E415F1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FCDEB-D892-4422-AD7E-81972E927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430B6-5432-446D-8618-66537082C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08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82361-4A96-4D0B-869D-2D53EE952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More about Spring data…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EDC12-0909-4644-893F-60F759DB4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SpringBoot-09.2</a:t>
            </a:r>
          </a:p>
          <a:p>
            <a:endParaRPr lang="en-US" b="1" u="sng" dirty="0"/>
          </a:p>
          <a:p>
            <a:r>
              <a:rPr lang="en-US" b="1" u="sng" dirty="0"/>
              <a:t>How to search by criteria:</a:t>
            </a:r>
          </a:p>
          <a:p>
            <a:pPr lvl="1"/>
            <a:r>
              <a:rPr lang="en-US" b="1" u="sng" dirty="0"/>
              <a:t>in </a:t>
            </a:r>
            <a:r>
              <a:rPr lang="en-US" dirty="0" err="1"/>
              <a:t>TopicRepository</a:t>
            </a:r>
            <a:r>
              <a:rPr lang="en-US" dirty="0"/>
              <a:t> </a:t>
            </a:r>
            <a:r>
              <a:rPr lang="en-US" b="1" dirty="0"/>
              <a:t>extends </a:t>
            </a:r>
            <a:r>
              <a:rPr lang="en-US" b="1" dirty="0" err="1"/>
              <a:t>CrudRepository</a:t>
            </a:r>
            <a:r>
              <a:rPr lang="en-US" b="1" dirty="0"/>
              <a:t>, define method with such name:</a:t>
            </a:r>
            <a:endParaRPr lang="en-US" b="1" u="sng" dirty="0"/>
          </a:p>
          <a:p>
            <a:pPr lvl="1"/>
            <a:r>
              <a:rPr lang="en-US" b="1" u="sng" dirty="0" err="1"/>
              <a:t>findBy</a:t>
            </a:r>
            <a:r>
              <a:rPr lang="en-US" b="1" u="sng" dirty="0"/>
              <a:t> + field name (in camel case)</a:t>
            </a:r>
          </a:p>
          <a:p>
            <a:pPr lvl="1"/>
            <a:r>
              <a:rPr lang="en-US" b="1" dirty="0"/>
              <a:t>If field name is of type another class, use class name + field name in another class</a:t>
            </a:r>
          </a:p>
          <a:p>
            <a:endParaRPr lang="en-US" b="1" dirty="0"/>
          </a:p>
          <a:p>
            <a:pPr lvl="1"/>
            <a:r>
              <a:rPr lang="en-US" b="1" dirty="0"/>
              <a:t>Example: </a:t>
            </a:r>
          </a:p>
          <a:p>
            <a:pPr lvl="1"/>
            <a:r>
              <a:rPr lang="en-US" b="1" dirty="0"/>
              <a:t>public List&lt;</a:t>
            </a:r>
            <a:r>
              <a:rPr lang="en-US" b="1" u="sng" dirty="0"/>
              <a:t>Topic&gt; </a:t>
            </a:r>
            <a:r>
              <a:rPr lang="en-US" b="1" u="sng" dirty="0" err="1"/>
              <a:t>findByDescription</a:t>
            </a:r>
            <a:r>
              <a:rPr lang="en-US" b="1" u="sng" dirty="0"/>
              <a:t>(String description);</a:t>
            </a:r>
          </a:p>
          <a:p>
            <a:pPr lvl="1"/>
            <a:r>
              <a:rPr lang="en-US" b="1" dirty="0"/>
              <a:t>public List&lt;Course&gt; </a:t>
            </a:r>
            <a:r>
              <a:rPr lang="en-US" b="1" dirty="0" err="1"/>
              <a:t>findByTopicId</a:t>
            </a:r>
            <a:r>
              <a:rPr lang="en-US" b="1" dirty="0"/>
              <a:t>(String </a:t>
            </a:r>
            <a:r>
              <a:rPr lang="en-US" b="1" dirty="0" err="1"/>
              <a:t>topicId</a:t>
            </a:r>
            <a:r>
              <a:rPr lang="en-US" b="1" dirty="0"/>
              <a:t>);</a:t>
            </a:r>
          </a:p>
          <a:p>
            <a:pPr lvl="1"/>
            <a:endParaRPr lang="en-US" b="1" u="sng" dirty="0"/>
          </a:p>
          <a:p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9F534-6F09-4E2D-A0F8-21E415F1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FCDEB-D892-4422-AD7E-81972E927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430B6-5432-446D-8618-66537082C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25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82361-4A96-4D0B-869D-2D53EE952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More about Spring data…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EDC12-0909-4644-893F-60F759DB4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u="sng" dirty="0"/>
              <a:t>More possibilities</a:t>
            </a:r>
          </a:p>
          <a:p>
            <a:endParaRPr lang="en-US" b="1" u="sng" dirty="0"/>
          </a:p>
          <a:p>
            <a:pPr marL="0" indent="0">
              <a:buNone/>
            </a:pPr>
            <a:r>
              <a:rPr lang="en-US" dirty="0"/>
              <a:t>public interface </a:t>
            </a:r>
            <a:r>
              <a:rPr lang="en-US" dirty="0" err="1"/>
              <a:t>TopicRepository</a:t>
            </a:r>
            <a:r>
              <a:rPr lang="en-US" dirty="0"/>
              <a:t> extends </a:t>
            </a:r>
            <a:r>
              <a:rPr lang="en-US" dirty="0" err="1"/>
              <a:t>CrudRepository</a:t>
            </a:r>
            <a:r>
              <a:rPr lang="en-US" dirty="0"/>
              <a:t>&lt;Topic, String&gt;{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@Query("SELECT </a:t>
            </a:r>
            <a:r>
              <a:rPr lang="en-US" dirty="0" err="1"/>
              <a:t>t.description</a:t>
            </a:r>
            <a:r>
              <a:rPr lang="en-US" dirty="0"/>
              <a:t> FROM Topic t where t.id = :id") </a:t>
            </a:r>
          </a:p>
          <a:p>
            <a:pPr marL="457200" lvl="1" indent="0">
              <a:buNone/>
            </a:pPr>
            <a:r>
              <a:rPr lang="en-US" b="1" dirty="0"/>
              <a:t>String </a:t>
            </a:r>
            <a:r>
              <a:rPr lang="en-US" b="1" dirty="0" err="1"/>
              <a:t>findDescriptionById</a:t>
            </a:r>
            <a:r>
              <a:rPr lang="en-US" b="1" dirty="0"/>
              <a:t>(@Param("id") String id);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}</a:t>
            </a:r>
            <a:endParaRPr lang="en-US" b="1" u="sn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9F534-6F09-4E2D-A0F8-21E415F1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FCDEB-D892-4422-AD7E-81972E927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430B6-5432-446D-8618-66537082C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63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82361-4A96-4D0B-869D-2D53EE952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Supported keywords inside method names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FD32837-F2C4-4B4C-B496-8738F6F2D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9008" y="1874517"/>
            <a:ext cx="8973984" cy="433906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9F534-6F09-4E2D-A0F8-21E415F1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FCDEB-D892-4422-AD7E-81972E927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430B6-5432-446D-8618-66537082C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49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82361-4A96-4D0B-869D-2D53EE952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Supported keywords inside method names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9F534-6F09-4E2D-A0F8-21E415F1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FCDEB-D892-4422-AD7E-81972E927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430B6-5432-446D-8618-66537082C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18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42D48F-E924-4E54-90FB-3AD20B7DC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fr-FR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https://docs.spring.io/spring-data/jpa/docs/1.5.0.RELEASE/reference/html/jpa.repositories.html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A115A1-CB73-4529-994D-78FAD4C25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66" y="2618861"/>
            <a:ext cx="10376545" cy="22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79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82361-4A96-4D0B-869D-2D53EE952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Adding Course APIs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EDC12-0909-4644-893F-60F759DB4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SpringBoot-10</a:t>
            </a:r>
          </a:p>
          <a:p>
            <a:endParaRPr lang="en-US" b="1" dirty="0"/>
          </a:p>
          <a:p>
            <a:r>
              <a:rPr lang="en-US" b="1" dirty="0"/>
              <a:t>Course </a:t>
            </a:r>
            <a:r>
              <a:rPr lang="en-US" b="1" dirty="0" err="1"/>
              <a:t>api</a:t>
            </a:r>
            <a:r>
              <a:rPr lang="en-US" b="1" dirty="0"/>
              <a:t> + topic </a:t>
            </a:r>
            <a:r>
              <a:rPr lang="en-US" b="1" dirty="0" err="1"/>
              <a:t>api</a:t>
            </a:r>
            <a:endParaRPr lang="en-US" b="1" dirty="0"/>
          </a:p>
          <a:p>
            <a:r>
              <a:rPr lang="en-US" b="1" dirty="0"/>
              <a:t>Each topic can have many courses</a:t>
            </a:r>
          </a:p>
          <a:p>
            <a:endParaRPr lang="en-US" b="1" dirty="0"/>
          </a:p>
          <a:p>
            <a:r>
              <a:rPr lang="en-US" b="1" dirty="0"/>
              <a:t>Add @</a:t>
            </a:r>
            <a:r>
              <a:rPr lang="en-US" b="1" dirty="0" err="1"/>
              <a:t>ManyToOne</a:t>
            </a:r>
            <a:r>
              <a:rPr lang="en-US" b="1" dirty="0"/>
              <a:t> to the topic member of the course</a:t>
            </a:r>
          </a:p>
          <a:p>
            <a:r>
              <a:rPr lang="en-US" b="1" dirty="0"/>
              <a:t>Extend the Repository</a:t>
            </a:r>
          </a:p>
          <a:p>
            <a:r>
              <a:rPr lang="en-US" b="1" dirty="0"/>
              <a:t>Change the call to get only courses of selected topic</a:t>
            </a:r>
          </a:p>
          <a:p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9F534-6F09-4E2D-A0F8-21E415F1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FCDEB-D892-4422-AD7E-81972E927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430B6-5432-446D-8618-66537082C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40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91385-539E-446C-9BDB-A675EBA5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F9C3D-F246-4E12-A91E-C0D29FE5B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ED9FC-C105-4C1C-939A-0B2603C42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1320DF-EE41-4949-8062-DDFD4FB74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016" y="624315"/>
            <a:ext cx="6876515" cy="534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01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4B7BA-5ED1-4501-99F2-F7DDB0D37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Packaging and running a Spring Boot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84A22-D594-4D52-BC89-319854330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mvn</a:t>
            </a:r>
            <a:r>
              <a:rPr lang="fr-FR" dirty="0"/>
              <a:t> clean </a:t>
            </a:r>
            <a:r>
              <a:rPr lang="fr-FR" dirty="0" err="1"/>
              <a:t>install</a:t>
            </a:r>
            <a:r>
              <a:rPr lang="fr-FR" dirty="0"/>
              <a:t> </a:t>
            </a:r>
          </a:p>
          <a:p>
            <a:r>
              <a:rPr lang="fr-FR" dirty="0"/>
              <a:t>java –jar </a:t>
            </a:r>
            <a:r>
              <a:rPr lang="fr-FR" dirty="0" err="1"/>
              <a:t>target</a:t>
            </a:r>
            <a:r>
              <a:rPr lang="fr-FR" dirty="0"/>
              <a:t>/demo3-0.0.1-SNAPSHOT.jar</a:t>
            </a:r>
          </a:p>
          <a:p>
            <a:endParaRPr lang="fr-FR" dirty="0"/>
          </a:p>
          <a:p>
            <a:r>
              <a:rPr lang="fr-FR" dirty="0"/>
              <a:t>You can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generate</a:t>
            </a:r>
            <a:r>
              <a:rPr lang="fr-FR" dirty="0"/>
              <a:t> a </a:t>
            </a:r>
            <a:r>
              <a:rPr lang="fr-FR" dirty="0" err="1"/>
              <a:t>war</a:t>
            </a:r>
            <a:r>
              <a:rPr lang="fr-FR" dirty="0"/>
              <a:t> to </a:t>
            </a:r>
            <a:r>
              <a:rPr lang="fr-FR" dirty="0" err="1"/>
              <a:t>deploy</a:t>
            </a:r>
            <a:r>
              <a:rPr lang="fr-FR" dirty="0"/>
              <a:t> </a:t>
            </a:r>
            <a:r>
              <a:rPr lang="fr-FR" dirty="0" err="1"/>
              <a:t>anywhere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want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24797-4136-461A-9525-EC60DDA5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06385-4416-48F5-8A12-D0687CE2B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7BEEE-B6CB-4B0B-AFBE-FD890194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04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4B7BA-5ED1-4501-99F2-F7DDB0D37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66330"/>
            <a:ext cx="10018713" cy="2172069"/>
          </a:xfrm>
        </p:spPr>
        <p:txBody>
          <a:bodyPr>
            <a:normAutofit/>
          </a:bodyPr>
          <a:lstStyle/>
          <a:p>
            <a:r>
              <a:rPr lang="en-US" b="1" dirty="0"/>
              <a:t>HTTP Status Codes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84A22-D594-4D52-BC89-319854330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24797-4136-461A-9525-EC60DDA5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06385-4416-48F5-8A12-D0687CE2B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7BEEE-B6CB-4B0B-AFBE-FD890194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F1E303-CDE8-4627-A1C6-46B36FFD9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78" y="1650886"/>
            <a:ext cx="983932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85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4B7BA-5ED1-4501-99F2-F7DDB0D37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328474"/>
            <a:ext cx="10018713" cy="2109925"/>
          </a:xfrm>
        </p:spPr>
        <p:txBody>
          <a:bodyPr>
            <a:normAutofit/>
          </a:bodyPr>
          <a:lstStyle/>
          <a:p>
            <a:r>
              <a:rPr lang="en-US" b="1" dirty="0"/>
              <a:t>HTTP Status Codes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E691F92-344A-492F-89D4-174FDD515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2596" y="1668783"/>
            <a:ext cx="9473471" cy="439569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24797-4136-461A-9525-EC60DDA5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06385-4416-48F5-8A12-D0687CE2B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7BEEE-B6CB-4B0B-AFBE-FD890194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27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4B7BA-5ED1-4501-99F2-F7DDB0D37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HTTP Status Codes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24797-4136-461A-9525-EC60DDA5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06385-4416-48F5-8A12-D0687CE2B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7BEEE-B6CB-4B0B-AFBE-FD890194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23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11F03A-1897-4373-B1C7-442722ABE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96B90-B165-4F35-96E1-56972F955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78" y="1160703"/>
            <a:ext cx="10015959" cy="521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13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4B7BA-5ED1-4501-99F2-F7DDB0D37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How to return HTTP Status Codes in Controller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24797-4136-461A-9525-EC60DDA5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06385-4416-48F5-8A12-D0687CE2B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7BEEE-B6CB-4B0B-AFBE-FD890194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24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11F03A-1897-4373-B1C7-442722ABE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b="1" dirty="0"/>
          </a:p>
          <a:p>
            <a:r>
              <a:rPr lang="en-US" b="1" dirty="0"/>
              <a:t>Example</a:t>
            </a:r>
          </a:p>
          <a:p>
            <a:endParaRPr lang="en-US" b="1" dirty="0"/>
          </a:p>
          <a:p>
            <a:r>
              <a:rPr lang="en-US" b="1" dirty="0"/>
              <a:t>return </a:t>
            </a:r>
            <a:r>
              <a:rPr lang="en-US" b="1" dirty="0" err="1"/>
              <a:t>ResponseEntity.</a:t>
            </a:r>
            <a:r>
              <a:rPr lang="en-US" b="1" i="1" dirty="0" err="1"/>
              <a:t>noContent</a:t>
            </a:r>
            <a:r>
              <a:rPr lang="en-US" b="1" i="1" dirty="0"/>
              <a:t>().build() </a:t>
            </a:r>
            <a:r>
              <a:rPr lang="en-US" i="1" dirty="0"/>
              <a:t>// </a:t>
            </a:r>
            <a:r>
              <a:rPr lang="en-US" dirty="0"/>
              <a:t>@</a:t>
            </a:r>
            <a:r>
              <a:rPr lang="en-US" dirty="0" err="1"/>
              <a:t>DeleteMapping</a:t>
            </a:r>
            <a:endParaRPr lang="en-US" i="1" dirty="0"/>
          </a:p>
          <a:p>
            <a:r>
              <a:rPr lang="en-US" b="1" dirty="0"/>
              <a:t>return </a:t>
            </a:r>
            <a:r>
              <a:rPr lang="en-US" dirty="0" err="1"/>
              <a:t>ResponseEntity.</a:t>
            </a:r>
            <a:r>
              <a:rPr lang="en-US" i="1" dirty="0" err="1"/>
              <a:t>notFound</a:t>
            </a:r>
            <a:r>
              <a:rPr lang="en-US" i="1" dirty="0"/>
              <a:t>().build() // </a:t>
            </a:r>
            <a:r>
              <a:rPr lang="en-US" dirty="0"/>
              <a:t>@</a:t>
            </a:r>
            <a:r>
              <a:rPr lang="en-US" dirty="0" err="1"/>
              <a:t>DeleteMapping</a:t>
            </a:r>
            <a:endParaRPr lang="en-US" i="1" dirty="0"/>
          </a:p>
          <a:p>
            <a:r>
              <a:rPr lang="en-US" b="1" dirty="0"/>
              <a:t>return new </a:t>
            </a:r>
            <a:r>
              <a:rPr lang="en-US" b="1" dirty="0" err="1"/>
              <a:t>ResponseEntity</a:t>
            </a:r>
            <a:r>
              <a:rPr lang="en-US" b="1" dirty="0"/>
              <a:t>&lt;</a:t>
            </a:r>
            <a:r>
              <a:rPr lang="en-US" b="1" dirty="0" err="1"/>
              <a:t>Todo</a:t>
            </a:r>
            <a:r>
              <a:rPr lang="en-US" b="1" dirty="0"/>
              <a:t>&gt;(</a:t>
            </a:r>
            <a:r>
              <a:rPr lang="en-US" b="1" dirty="0" err="1"/>
              <a:t>todo</a:t>
            </a:r>
            <a:r>
              <a:rPr lang="en-US" b="1" dirty="0"/>
              <a:t>, </a:t>
            </a:r>
            <a:r>
              <a:rPr lang="en-US" b="1" dirty="0" err="1"/>
              <a:t>HttpStatus.</a:t>
            </a:r>
            <a:r>
              <a:rPr lang="en-US" b="1" i="1" dirty="0" err="1"/>
              <a:t>OK</a:t>
            </a:r>
            <a:r>
              <a:rPr lang="en-US" b="1" i="1" dirty="0"/>
              <a:t>);  //</a:t>
            </a:r>
            <a:r>
              <a:rPr lang="en-US" dirty="0"/>
              <a:t> @</a:t>
            </a:r>
            <a:r>
              <a:rPr lang="en-US" dirty="0" err="1"/>
              <a:t>PutMapping</a:t>
            </a:r>
            <a:endParaRPr lang="en-US" b="1" i="1" dirty="0"/>
          </a:p>
          <a:p>
            <a:r>
              <a:rPr lang="en-US" b="1" dirty="0"/>
              <a:t>return </a:t>
            </a:r>
            <a:r>
              <a:rPr lang="en-US" b="1" dirty="0" err="1"/>
              <a:t>ResponseEntity.</a:t>
            </a:r>
            <a:r>
              <a:rPr lang="en-US" b="1" i="1" dirty="0" err="1"/>
              <a:t>created</a:t>
            </a:r>
            <a:r>
              <a:rPr lang="en-US" b="1" i="1" dirty="0"/>
              <a:t>(</a:t>
            </a:r>
            <a:r>
              <a:rPr lang="en-US" b="1" i="1" dirty="0" err="1"/>
              <a:t>uri</a:t>
            </a:r>
            <a:r>
              <a:rPr lang="en-US" b="1" i="1" dirty="0"/>
              <a:t>).build();   //</a:t>
            </a:r>
            <a:r>
              <a:rPr lang="en-US" dirty="0"/>
              <a:t> @</a:t>
            </a:r>
            <a:r>
              <a:rPr lang="en-US" u="sng" dirty="0" err="1"/>
              <a:t>PostMapping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151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4B7BA-5ED1-4501-99F2-F7DDB0D37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Actuator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24797-4136-461A-9525-EC60DDA5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06385-4416-48F5-8A12-D0687CE2B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7BEEE-B6CB-4B0B-AFBE-FD890194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11F03A-1897-4373-B1C7-442722ABE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00507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SpringBoot-11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&lt;dependency&gt;</a:t>
            </a:r>
          </a:p>
          <a:p>
            <a:r>
              <a:rPr lang="en-US" dirty="0"/>
              <a:t>			&lt;</a:t>
            </a:r>
            <a:r>
              <a:rPr lang="en-US" dirty="0" err="1"/>
              <a:t>groupId</a:t>
            </a:r>
            <a:r>
              <a:rPr lang="en-US" dirty="0"/>
              <a:t>&gt;</a:t>
            </a:r>
            <a:r>
              <a:rPr lang="en-US" dirty="0" err="1"/>
              <a:t>org.springframework.boot</a:t>
            </a:r>
            <a:r>
              <a:rPr lang="en-US" dirty="0"/>
              <a:t>&lt;/</a:t>
            </a:r>
            <a:r>
              <a:rPr lang="en-US" dirty="0" err="1"/>
              <a:t>groupId</a:t>
            </a:r>
            <a:r>
              <a:rPr lang="en-US" dirty="0"/>
              <a:t>&gt;</a:t>
            </a:r>
          </a:p>
          <a:p>
            <a:r>
              <a:rPr lang="en-US" dirty="0"/>
              <a:t>			&lt;</a:t>
            </a:r>
            <a:r>
              <a:rPr lang="en-US" dirty="0" err="1"/>
              <a:t>artifactId</a:t>
            </a:r>
            <a:r>
              <a:rPr lang="en-US" dirty="0"/>
              <a:t>&gt;spring-boot-starter-actuator&lt;/</a:t>
            </a:r>
            <a:r>
              <a:rPr lang="en-US" dirty="0" err="1"/>
              <a:t>artifactId</a:t>
            </a:r>
            <a:r>
              <a:rPr lang="en-US" dirty="0"/>
              <a:t>&gt;</a:t>
            </a:r>
          </a:p>
          <a:p>
            <a:r>
              <a:rPr lang="en-US" dirty="0"/>
              <a:t>		&lt;/dependency&gt;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http://localhost:8080/actuator</a:t>
            </a:r>
            <a:endParaRPr lang="fr-FR" dirty="0"/>
          </a:p>
          <a:p>
            <a:endParaRPr lang="en-US" dirty="0"/>
          </a:p>
          <a:p>
            <a:r>
              <a:rPr lang="en-US" dirty="0"/>
              <a:t>You can enable / disable actuator endpoints. See here for more details: </a:t>
            </a:r>
          </a:p>
          <a:p>
            <a:r>
              <a:rPr lang="en-US" dirty="0">
                <a:hlinkClick r:id="rId4"/>
              </a:rPr>
              <a:t>https://www.callicoder.com/spring-boot-actuator/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153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1236-F753-4DB3-9816-63750E88B4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Swagger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E6FCE6-0D67-4BEE-988C-1CF2DB963E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10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C3222C-DA46-4439-AD12-CCE92374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Adding</a:t>
            </a:r>
            <a:r>
              <a:rPr lang="fr-FR" dirty="0"/>
              <a:t> </a:t>
            </a:r>
            <a:r>
              <a:rPr lang="fr-FR" dirty="0" err="1"/>
              <a:t>Swagger</a:t>
            </a:r>
            <a:r>
              <a:rPr lang="fr-FR" dirty="0"/>
              <a:t> </a:t>
            </a:r>
            <a:r>
              <a:rPr lang="fr-FR" dirty="0" err="1"/>
              <a:t>Dependencies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D393CC7-DA66-4D8B-9022-C4BCC576A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42663"/>
            <a:ext cx="10178322" cy="453692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SpringBoot12_SwaggerSample1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&lt;dependency&gt;</a:t>
            </a:r>
          </a:p>
          <a:p>
            <a:r>
              <a:rPr lang="en-US" dirty="0"/>
              <a:t>&lt;</a:t>
            </a:r>
            <a:r>
              <a:rPr lang="en-US" dirty="0" err="1"/>
              <a:t>groupId</a:t>
            </a:r>
            <a:r>
              <a:rPr lang="en-US" dirty="0"/>
              <a:t>&gt;</a:t>
            </a:r>
            <a:r>
              <a:rPr lang="en-US" dirty="0" err="1"/>
              <a:t>io.springfox</a:t>
            </a:r>
            <a:r>
              <a:rPr lang="en-US" dirty="0"/>
              <a:t>&lt;/</a:t>
            </a:r>
            <a:r>
              <a:rPr lang="en-US" dirty="0" err="1"/>
              <a:t>groupId</a:t>
            </a:r>
            <a:r>
              <a:rPr lang="en-US" dirty="0"/>
              <a:t>&gt;</a:t>
            </a:r>
          </a:p>
          <a:p>
            <a:r>
              <a:rPr lang="en-US" dirty="0"/>
              <a:t>&lt;</a:t>
            </a:r>
            <a:r>
              <a:rPr lang="en-US" dirty="0" err="1"/>
              <a:t>artifactId</a:t>
            </a:r>
            <a:r>
              <a:rPr lang="en-US" dirty="0"/>
              <a:t>&gt;springfox-swagger2&lt;/</a:t>
            </a:r>
            <a:r>
              <a:rPr lang="en-US" dirty="0" err="1"/>
              <a:t>artifactId</a:t>
            </a:r>
            <a:r>
              <a:rPr lang="en-US" dirty="0"/>
              <a:t>&gt;</a:t>
            </a:r>
          </a:p>
          <a:p>
            <a:r>
              <a:rPr lang="en-US" dirty="0"/>
              <a:t>&lt;version&gt;2.9.2&lt;/version&gt;</a:t>
            </a:r>
          </a:p>
          <a:p>
            <a:r>
              <a:rPr lang="en-US" dirty="0"/>
              <a:t>&lt;/dependency&gt;</a:t>
            </a:r>
          </a:p>
          <a:p>
            <a:r>
              <a:rPr lang="en-US" dirty="0"/>
              <a:t>&lt;dependency&gt;</a:t>
            </a:r>
          </a:p>
          <a:p>
            <a:r>
              <a:rPr lang="en-US" dirty="0"/>
              <a:t>&lt;</a:t>
            </a:r>
            <a:r>
              <a:rPr lang="en-US" dirty="0" err="1"/>
              <a:t>groupId</a:t>
            </a:r>
            <a:r>
              <a:rPr lang="en-US" dirty="0"/>
              <a:t>&gt;</a:t>
            </a:r>
            <a:r>
              <a:rPr lang="en-US" dirty="0" err="1"/>
              <a:t>io.springfox</a:t>
            </a:r>
            <a:r>
              <a:rPr lang="en-US" dirty="0"/>
              <a:t>&lt;/</a:t>
            </a:r>
            <a:r>
              <a:rPr lang="en-US" dirty="0" err="1"/>
              <a:t>groupId</a:t>
            </a:r>
            <a:r>
              <a:rPr lang="en-US" dirty="0"/>
              <a:t>&gt;</a:t>
            </a:r>
          </a:p>
          <a:p>
            <a:r>
              <a:rPr lang="en-US" dirty="0"/>
              <a:t>&lt;</a:t>
            </a:r>
            <a:r>
              <a:rPr lang="en-US" dirty="0" err="1"/>
              <a:t>artifactId</a:t>
            </a:r>
            <a:r>
              <a:rPr lang="en-US" dirty="0"/>
              <a:t>&gt;</a:t>
            </a:r>
            <a:r>
              <a:rPr lang="en-US" dirty="0" err="1"/>
              <a:t>springfox</a:t>
            </a:r>
            <a:r>
              <a:rPr lang="en-US" dirty="0"/>
              <a:t>-swagger-</a:t>
            </a:r>
            <a:r>
              <a:rPr lang="en-US" dirty="0" err="1"/>
              <a:t>ui</a:t>
            </a:r>
            <a:r>
              <a:rPr lang="en-US" dirty="0"/>
              <a:t>&lt;/</a:t>
            </a:r>
            <a:r>
              <a:rPr lang="en-US" dirty="0" err="1"/>
              <a:t>artifactId</a:t>
            </a:r>
            <a:r>
              <a:rPr lang="en-US" dirty="0"/>
              <a:t>&gt;</a:t>
            </a:r>
          </a:p>
          <a:p>
            <a:r>
              <a:rPr lang="en-US" dirty="0"/>
              <a:t>&lt;version&gt;2.9.2&lt;/version&gt;</a:t>
            </a:r>
          </a:p>
          <a:p>
            <a:r>
              <a:rPr lang="en-US" dirty="0"/>
              <a:t>&lt;/dependency&gt;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3CE45-71B5-48DD-8FB6-B70F7C54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A59DE-CC5C-446A-AB8A-543B93EE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52EC2-49A3-484F-A6F6-08A378F6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012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C3222C-DA46-4439-AD12-CCE92374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Adding</a:t>
            </a:r>
            <a:r>
              <a:rPr lang="fr-FR" dirty="0"/>
              <a:t> </a:t>
            </a:r>
            <a:r>
              <a:rPr lang="fr-FR" dirty="0" err="1"/>
              <a:t>Swagger</a:t>
            </a:r>
            <a:r>
              <a:rPr lang="fr-FR" dirty="0"/>
              <a:t> ANNOTATION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D393CC7-DA66-4D8B-9022-C4BCC576A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@</a:t>
            </a:r>
            <a:r>
              <a:rPr lang="en-US" dirty="0" err="1"/>
              <a:t>SpringBootApplication</a:t>
            </a:r>
            <a:endParaRPr lang="en-US" dirty="0"/>
          </a:p>
          <a:p>
            <a:r>
              <a:rPr lang="en-US" dirty="0"/>
              <a:t>@Configuration</a:t>
            </a:r>
          </a:p>
          <a:p>
            <a:r>
              <a:rPr lang="en-US" dirty="0"/>
              <a:t>@EnableSwagger2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http://localhost:8080/swagger-ui.html</a:t>
            </a:r>
            <a:endParaRPr lang="en-US" dirty="0"/>
          </a:p>
          <a:p>
            <a:r>
              <a:rPr lang="en-US" dirty="0">
                <a:hlinkClick r:id="rId4"/>
              </a:rPr>
              <a:t>http://localhost:8080/v2/api-docs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3CE45-71B5-48DD-8FB6-B70F7C54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A59DE-CC5C-446A-AB8A-543B93EE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52EC2-49A3-484F-A6F6-08A378F6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073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1236-F753-4DB3-9816-63750E88B4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Spring SECURITY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E6FCE6-0D67-4BEE-988C-1CF2DB963E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29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32A0E-381F-4497-8F77-24CFCEDA4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0DCFF8-934A-40FB-A78B-5627C2708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C6BA1-A0AE-4881-BC40-8D0C38F6E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97134A-A9D1-4CF7-901A-356A7296C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032" y="777795"/>
            <a:ext cx="5699051" cy="523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00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C3222C-DA46-4439-AD12-CCE92374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Base Project To Work ON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D393CC7-DA66-4D8B-9022-C4BCC576A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76041"/>
            <a:ext cx="10178322" cy="370355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SpringSec-Todos-01-restful-web-services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3CE45-71B5-48DD-8FB6-B70F7C54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A59DE-CC5C-446A-AB8A-543B93EE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52EC2-49A3-484F-A6F6-08A378F6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789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C3222C-DA46-4439-AD12-CCE92374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Setting up Spring Security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D393CC7-DA66-4D8B-9022-C4BCC576A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76041"/>
            <a:ext cx="10178322" cy="3703551"/>
          </a:xfrm>
        </p:spPr>
        <p:txBody>
          <a:bodyPr>
            <a:normAutofit/>
          </a:bodyPr>
          <a:lstStyle/>
          <a:p>
            <a:r>
              <a:rPr lang="en-US" dirty="0"/>
              <a:t>SpringSec-Todos-02-restful-web-services</a:t>
            </a:r>
          </a:p>
          <a:p>
            <a:endParaRPr lang="en-US" dirty="0"/>
          </a:p>
          <a:p>
            <a:r>
              <a:rPr lang="en-US" dirty="0"/>
              <a:t>add to pom.xml</a:t>
            </a:r>
          </a:p>
          <a:p>
            <a:r>
              <a:rPr lang="en-US" dirty="0"/>
              <a:t>		&lt;dependency&gt;</a:t>
            </a:r>
          </a:p>
          <a:p>
            <a:r>
              <a:rPr lang="en-US" dirty="0"/>
              <a:t>			&lt;</a:t>
            </a:r>
            <a:r>
              <a:rPr lang="en-US" dirty="0" err="1"/>
              <a:t>groupId</a:t>
            </a:r>
            <a:r>
              <a:rPr lang="en-US" dirty="0"/>
              <a:t>&gt;</a:t>
            </a:r>
            <a:r>
              <a:rPr lang="en-US" dirty="0" err="1"/>
              <a:t>org.springframework.boot</a:t>
            </a:r>
            <a:r>
              <a:rPr lang="en-US" dirty="0"/>
              <a:t>&lt;/</a:t>
            </a:r>
            <a:r>
              <a:rPr lang="en-US" dirty="0" err="1"/>
              <a:t>groupId</a:t>
            </a:r>
            <a:r>
              <a:rPr lang="en-US" dirty="0"/>
              <a:t>&gt;</a:t>
            </a:r>
          </a:p>
          <a:p>
            <a:r>
              <a:rPr lang="en-US" dirty="0"/>
              <a:t>			&lt;</a:t>
            </a:r>
            <a:r>
              <a:rPr lang="en-US" dirty="0" err="1"/>
              <a:t>artifactId</a:t>
            </a:r>
            <a:r>
              <a:rPr lang="en-US" dirty="0"/>
              <a:t>&gt;spring-boot-starter-security&lt;/</a:t>
            </a:r>
            <a:r>
              <a:rPr lang="en-US" dirty="0" err="1"/>
              <a:t>artifactId</a:t>
            </a:r>
            <a:r>
              <a:rPr lang="en-US" dirty="0"/>
              <a:t>&gt;</a:t>
            </a:r>
          </a:p>
          <a:p>
            <a:r>
              <a:rPr lang="en-US" dirty="0"/>
              <a:t>		&lt;/dependency&gt;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3CE45-71B5-48DD-8FB6-B70F7C54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A59DE-CC5C-446A-AB8A-543B93EE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52EC2-49A3-484F-A6F6-08A378F6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649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C3222C-DA46-4439-AD12-CCE92374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Setting up Spring Security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D393CC7-DA66-4D8B-9022-C4BCC576A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76041"/>
            <a:ext cx="10178322" cy="3703551"/>
          </a:xfrm>
        </p:spPr>
        <p:txBody>
          <a:bodyPr>
            <a:normAutofit/>
          </a:bodyPr>
          <a:lstStyle/>
          <a:p>
            <a:r>
              <a:rPr lang="en-US" dirty="0"/>
              <a:t>SpringSec-Todos-02.1-restful-web-services</a:t>
            </a:r>
          </a:p>
          <a:p>
            <a:endParaRPr lang="en-US" dirty="0"/>
          </a:p>
          <a:p>
            <a:r>
              <a:rPr lang="en-US" dirty="0"/>
              <a:t>add to pom.xml</a:t>
            </a:r>
          </a:p>
          <a:p>
            <a:r>
              <a:rPr lang="en-US" dirty="0"/>
              <a:t>		&lt;dependency&gt;</a:t>
            </a:r>
          </a:p>
          <a:p>
            <a:r>
              <a:rPr lang="en-US" dirty="0"/>
              <a:t>			&lt;</a:t>
            </a:r>
            <a:r>
              <a:rPr lang="en-US" dirty="0" err="1"/>
              <a:t>groupId</a:t>
            </a:r>
            <a:r>
              <a:rPr lang="en-US" dirty="0"/>
              <a:t>&gt;</a:t>
            </a:r>
            <a:r>
              <a:rPr lang="en-US" dirty="0" err="1"/>
              <a:t>org.springframework.boot</a:t>
            </a:r>
            <a:r>
              <a:rPr lang="en-US" dirty="0"/>
              <a:t>&lt;/</a:t>
            </a:r>
            <a:r>
              <a:rPr lang="en-US" dirty="0" err="1"/>
              <a:t>groupId</a:t>
            </a:r>
            <a:r>
              <a:rPr lang="en-US" dirty="0"/>
              <a:t>&gt;</a:t>
            </a:r>
          </a:p>
          <a:p>
            <a:r>
              <a:rPr lang="en-US" dirty="0"/>
              <a:t>			&lt;</a:t>
            </a:r>
            <a:r>
              <a:rPr lang="en-US" dirty="0" err="1"/>
              <a:t>artifactId</a:t>
            </a:r>
            <a:r>
              <a:rPr lang="en-US" dirty="0"/>
              <a:t>&gt;spring-boot-starter-security&lt;/</a:t>
            </a:r>
            <a:r>
              <a:rPr lang="en-US" dirty="0" err="1"/>
              <a:t>artifactId</a:t>
            </a:r>
            <a:r>
              <a:rPr lang="en-US" dirty="0"/>
              <a:t>&gt;</a:t>
            </a:r>
          </a:p>
          <a:p>
            <a:r>
              <a:rPr lang="en-US" dirty="0"/>
              <a:t>		&lt;/dependency&gt;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3CE45-71B5-48DD-8FB6-B70F7C54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A59DE-CC5C-446A-AB8A-543B93EE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52EC2-49A3-484F-A6F6-08A378F6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21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C3222C-DA46-4439-AD12-CCE92374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Setting up Spring Security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D393CC7-DA66-4D8B-9022-C4BCC576A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76041"/>
            <a:ext cx="10178322" cy="370355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restart the server, see in logs something similar to: </a:t>
            </a:r>
          </a:p>
          <a:p>
            <a:r>
              <a:rPr lang="en-US" dirty="0"/>
              <a:t>Using generated security password: bc9891ac-19d1-4461-851d-94c2b65cbf7f</a:t>
            </a:r>
          </a:p>
          <a:p>
            <a:endParaRPr lang="en-US" dirty="0"/>
          </a:p>
          <a:p>
            <a:r>
              <a:rPr lang="en-US" dirty="0"/>
              <a:t>open http://localhost:8080</a:t>
            </a:r>
          </a:p>
          <a:p>
            <a:r>
              <a:rPr lang="en-US" dirty="0"/>
              <a:t>you will be redirected to: http://localhost:8080/login</a:t>
            </a:r>
          </a:p>
          <a:p>
            <a:r>
              <a:rPr lang="en-US" dirty="0"/>
              <a:t>user / bc9891ac-19d1-4461-851d-94c2b65cbf7f</a:t>
            </a:r>
          </a:p>
          <a:p>
            <a:endParaRPr lang="en-US" dirty="0"/>
          </a:p>
          <a:p>
            <a:r>
              <a:rPr lang="en-US" dirty="0"/>
              <a:t>then you can now request your </a:t>
            </a:r>
            <a:r>
              <a:rPr lang="en-US" dirty="0" err="1"/>
              <a:t>api</a:t>
            </a:r>
            <a:endParaRPr lang="en-US" dirty="0"/>
          </a:p>
          <a:p>
            <a:r>
              <a:rPr lang="en-US" dirty="0"/>
              <a:t>TEST WITH POSTMAN (use </a:t>
            </a:r>
            <a:r>
              <a:rPr lang="en-US"/>
              <a:t>Basic Authentication)</a:t>
            </a:r>
            <a:endParaRPr lang="en-US" dirty="0"/>
          </a:p>
          <a:p>
            <a:r>
              <a:rPr lang="en-US" dirty="0">
                <a:hlinkClick r:id="rId3"/>
              </a:rPr>
              <a:t>http://localhost:8080/users/ayoub/todos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3CE45-71B5-48DD-8FB6-B70F7C54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A59DE-CC5C-446A-AB8A-543B93EE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52EC2-49A3-484F-A6F6-08A378F6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5738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C3222C-DA46-4439-AD12-CCE92374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Setting up Spring Security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D393CC7-DA66-4D8B-9022-C4BCC576A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76041"/>
            <a:ext cx="10178322" cy="3703551"/>
          </a:xfrm>
        </p:spPr>
        <p:txBody>
          <a:bodyPr>
            <a:normAutofit/>
          </a:bodyPr>
          <a:lstStyle/>
          <a:p>
            <a:r>
              <a:rPr lang="en-US" dirty="0"/>
              <a:t>SpringSec-Todos-02.2-restful-web-services</a:t>
            </a:r>
          </a:p>
          <a:p>
            <a:endParaRPr lang="en-US" dirty="0"/>
          </a:p>
          <a:p>
            <a:r>
              <a:rPr lang="en-US" dirty="0"/>
              <a:t>Configure standard </a:t>
            </a:r>
            <a:r>
              <a:rPr lang="en-US" dirty="0" err="1"/>
              <a:t>userid</a:t>
            </a:r>
            <a:r>
              <a:rPr lang="en-US" dirty="0"/>
              <a:t> and password</a:t>
            </a:r>
          </a:p>
          <a:p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application.properties</a:t>
            </a:r>
            <a:r>
              <a:rPr lang="en-US" dirty="0"/>
              <a:t>, add:</a:t>
            </a:r>
          </a:p>
          <a:p>
            <a:r>
              <a:rPr lang="en-US" dirty="0"/>
              <a:t>spring.security.user.name=</a:t>
            </a:r>
            <a:r>
              <a:rPr lang="en-US" dirty="0" err="1"/>
              <a:t>ayoub</a:t>
            </a:r>
            <a:endParaRPr lang="en-US" dirty="0"/>
          </a:p>
          <a:p>
            <a:r>
              <a:rPr lang="en-US" dirty="0" err="1"/>
              <a:t>spring.security.user.password</a:t>
            </a:r>
            <a:r>
              <a:rPr lang="en-US" dirty="0"/>
              <a:t>=dummy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3CE45-71B5-48DD-8FB6-B70F7C54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A59DE-CC5C-446A-AB8A-543B93EE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52EC2-49A3-484F-A6F6-08A378F6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802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C3222C-DA46-4439-AD12-CCE92374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Configure Spring Security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D393CC7-DA66-4D8B-9022-C4BCC576A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76041"/>
            <a:ext cx="10178322" cy="37035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com.hc.jee.webservices.day27restfulwebservices.basic.auth</a:t>
            </a:r>
          </a:p>
          <a:p>
            <a:endParaRPr lang="en-US" dirty="0"/>
          </a:p>
          <a:p>
            <a:r>
              <a:rPr lang="en-US" b="1" dirty="0"/>
              <a:t>Configure Spring Security to disable CSRF and enable OPTION Requests:</a:t>
            </a:r>
          </a:p>
          <a:p>
            <a:endParaRPr lang="en-US" dirty="0"/>
          </a:p>
          <a:p>
            <a:pPr lvl="1"/>
            <a:r>
              <a:rPr lang="en-US" dirty="0"/>
              <a:t>create package com.hc.jee.webservices.day27restfulwebservices.basic.auth</a:t>
            </a:r>
          </a:p>
          <a:p>
            <a:pPr lvl="1"/>
            <a:r>
              <a:rPr lang="en-US" dirty="0"/>
              <a:t>create class </a:t>
            </a:r>
            <a:r>
              <a:rPr lang="en-US" dirty="0" err="1"/>
              <a:t>SpringSecurityConfigurationBasicAuth</a:t>
            </a:r>
            <a:endParaRPr lang="en-US" dirty="0"/>
          </a:p>
          <a:p>
            <a:pPr lvl="1"/>
            <a:r>
              <a:rPr lang="en-US" dirty="0"/>
              <a:t>extends WSCA (</a:t>
            </a:r>
            <a:r>
              <a:rPr lang="en-US" dirty="0" err="1"/>
              <a:t>WebSecurityConfigurerAdapter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reimplement configure(</a:t>
            </a:r>
            <a:r>
              <a:rPr lang="en-US" dirty="0" err="1"/>
              <a:t>HttpSecurity</a:t>
            </a:r>
            <a:r>
              <a:rPr lang="en-US" dirty="0"/>
              <a:t> http) (copy its code from WSCA)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3CE45-71B5-48DD-8FB6-B70F7C54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A59DE-CC5C-446A-AB8A-543B93EE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52EC2-49A3-484F-A6F6-08A378F6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073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C3222C-DA46-4439-AD12-CCE92374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Configure Spring Security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D393CC7-DA66-4D8B-9022-C4BCC576A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76041"/>
            <a:ext cx="10178322" cy="370355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annotate the whole class by: </a:t>
            </a:r>
          </a:p>
          <a:p>
            <a:r>
              <a:rPr lang="en-US" dirty="0"/>
              <a:t>@Configuration</a:t>
            </a:r>
          </a:p>
          <a:p>
            <a:r>
              <a:rPr lang="en-US" dirty="0"/>
              <a:t>@</a:t>
            </a:r>
            <a:r>
              <a:rPr lang="en-US" dirty="0" err="1"/>
              <a:t>EnableWebSecurity</a:t>
            </a:r>
            <a:endParaRPr lang="en-US" dirty="0"/>
          </a:p>
          <a:p>
            <a:endParaRPr lang="en-US" dirty="0"/>
          </a:p>
          <a:p>
            <a:r>
              <a:rPr lang="en-US" dirty="0"/>
              <a:t>add @Override at the method (jus a convention, not really needed)</a:t>
            </a:r>
          </a:p>
          <a:p>
            <a:r>
              <a:rPr lang="en-US" dirty="0"/>
              <a:t>comment 			// .</a:t>
            </a:r>
            <a:r>
              <a:rPr lang="en-US" dirty="0" err="1"/>
              <a:t>formLogin</a:t>
            </a:r>
            <a:r>
              <a:rPr lang="en-US" dirty="0"/>
              <a:t>().and()</a:t>
            </a:r>
          </a:p>
          <a:p>
            <a:r>
              <a:rPr lang="en-US" dirty="0"/>
              <a:t>add 			.</a:t>
            </a:r>
            <a:r>
              <a:rPr lang="en-US" dirty="0" err="1"/>
              <a:t>csrf</a:t>
            </a:r>
            <a:r>
              <a:rPr lang="en-US" dirty="0"/>
              <a:t>().disable()</a:t>
            </a:r>
          </a:p>
          <a:p>
            <a:r>
              <a:rPr lang="en-US" dirty="0"/>
              <a:t>add 			.</a:t>
            </a:r>
            <a:r>
              <a:rPr lang="en-US" dirty="0" err="1"/>
              <a:t>antMatchers</a:t>
            </a:r>
            <a:r>
              <a:rPr lang="en-US" dirty="0"/>
              <a:t>(</a:t>
            </a:r>
            <a:r>
              <a:rPr lang="en-US" dirty="0" err="1"/>
              <a:t>HttpMethod.OPTIONS</a:t>
            </a:r>
            <a:r>
              <a:rPr lang="en-US" dirty="0"/>
              <a:t>, "/**").</a:t>
            </a:r>
            <a:r>
              <a:rPr lang="en-US" dirty="0" err="1"/>
              <a:t>permitAll</a:t>
            </a:r>
            <a:r>
              <a:rPr lang="en-US" dirty="0"/>
              <a:t>()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3CE45-71B5-48DD-8FB6-B70F7C54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A59DE-CC5C-446A-AB8A-543B93EE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52EC2-49A3-484F-A6F6-08A378F6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6869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C3222C-DA46-4439-AD12-CCE92374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Configure Spring Security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D393CC7-DA66-4D8B-9022-C4BCC576A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76041"/>
            <a:ext cx="10178322" cy="370355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It becomes thus: </a:t>
            </a:r>
          </a:p>
          <a:p>
            <a:r>
              <a:rPr lang="en-US" dirty="0"/>
              <a:t>	@Override</a:t>
            </a:r>
          </a:p>
          <a:p>
            <a:r>
              <a:rPr lang="en-US" dirty="0"/>
              <a:t>	protected void configure(</a:t>
            </a:r>
            <a:r>
              <a:rPr lang="en-US" dirty="0" err="1"/>
              <a:t>HttpSecurity</a:t>
            </a:r>
            <a:r>
              <a:rPr lang="en-US" dirty="0"/>
              <a:t> http) throws Exception {</a:t>
            </a:r>
          </a:p>
          <a:p>
            <a:r>
              <a:rPr lang="en-US" dirty="0"/>
              <a:t>		http</a:t>
            </a:r>
          </a:p>
          <a:p>
            <a:r>
              <a:rPr lang="en-US" dirty="0"/>
              <a:t>			.</a:t>
            </a:r>
            <a:r>
              <a:rPr lang="en-US" dirty="0" err="1"/>
              <a:t>csrf</a:t>
            </a:r>
            <a:r>
              <a:rPr lang="en-US" dirty="0"/>
              <a:t>().disable()</a:t>
            </a:r>
          </a:p>
          <a:p>
            <a:r>
              <a:rPr lang="en-US" dirty="0"/>
              <a:t>			.</a:t>
            </a:r>
            <a:r>
              <a:rPr lang="en-US" dirty="0" err="1"/>
              <a:t>authorizeRequests</a:t>
            </a:r>
            <a:r>
              <a:rPr lang="en-US" dirty="0"/>
              <a:t>()</a:t>
            </a:r>
          </a:p>
          <a:p>
            <a:r>
              <a:rPr lang="en-US" dirty="0"/>
              <a:t>			.</a:t>
            </a:r>
            <a:r>
              <a:rPr lang="en-US" dirty="0" err="1"/>
              <a:t>antMatchers</a:t>
            </a:r>
            <a:r>
              <a:rPr lang="en-US" dirty="0"/>
              <a:t>(</a:t>
            </a:r>
            <a:r>
              <a:rPr lang="en-US" dirty="0" err="1"/>
              <a:t>HttpMethod.OPTIONS</a:t>
            </a:r>
            <a:r>
              <a:rPr lang="en-US" dirty="0"/>
              <a:t>, "/**").</a:t>
            </a:r>
            <a:r>
              <a:rPr lang="en-US" dirty="0" err="1"/>
              <a:t>permitAll</a:t>
            </a:r>
            <a:r>
              <a:rPr lang="en-US" dirty="0"/>
              <a:t>()</a:t>
            </a:r>
          </a:p>
          <a:p>
            <a:r>
              <a:rPr lang="en-US" dirty="0"/>
              <a:t>				.</a:t>
            </a:r>
            <a:r>
              <a:rPr lang="en-US" dirty="0" err="1"/>
              <a:t>anyRequest</a:t>
            </a:r>
            <a:r>
              <a:rPr lang="en-US" dirty="0"/>
              <a:t>().authenticated()</a:t>
            </a:r>
          </a:p>
          <a:p>
            <a:r>
              <a:rPr lang="en-US" dirty="0"/>
              <a:t>				.and()</a:t>
            </a:r>
          </a:p>
          <a:p>
            <a:r>
              <a:rPr lang="en-US" dirty="0"/>
              <a:t>			// .</a:t>
            </a:r>
            <a:r>
              <a:rPr lang="en-US" dirty="0" err="1"/>
              <a:t>formLogin</a:t>
            </a:r>
            <a:r>
              <a:rPr lang="en-US" dirty="0"/>
              <a:t>().and()</a:t>
            </a:r>
          </a:p>
          <a:p>
            <a:r>
              <a:rPr lang="en-US" dirty="0"/>
              <a:t>			.</a:t>
            </a:r>
            <a:r>
              <a:rPr lang="en-US" dirty="0" err="1"/>
              <a:t>httpBasic</a:t>
            </a:r>
            <a:r>
              <a:rPr lang="en-US" dirty="0"/>
              <a:t>();</a:t>
            </a:r>
          </a:p>
          <a:p>
            <a:r>
              <a:rPr lang="en-US" dirty="0"/>
              <a:t>	}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3CE45-71B5-48DD-8FB6-B70F7C54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A59DE-CC5C-446A-AB8A-543B93EE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52EC2-49A3-484F-A6F6-08A378F6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01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C3222C-DA46-4439-AD12-CCE92374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basic </a:t>
            </a:r>
            <a:r>
              <a:rPr lang="fr-FR" dirty="0" err="1"/>
              <a:t>authentication</a:t>
            </a:r>
            <a:r>
              <a:rPr lang="fr-FR" dirty="0"/>
              <a:t> encode base64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D393CC7-DA66-4D8B-9022-C4BCC576A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34108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FE Call Sample</a:t>
            </a:r>
          </a:p>
          <a:p>
            <a:r>
              <a:rPr lang="en-US" dirty="0"/>
              <a:t> intercept(req: </a:t>
            </a:r>
            <a:r>
              <a:rPr lang="en-US" dirty="0" err="1"/>
              <a:t>HttpRequest</a:t>
            </a:r>
            <a:r>
              <a:rPr lang="en-US" dirty="0"/>
              <a:t>&lt;any&gt;, next: </a:t>
            </a:r>
            <a:r>
              <a:rPr lang="en-US" dirty="0" err="1"/>
              <a:t>HttpHandler</a:t>
            </a:r>
            <a:r>
              <a:rPr lang="en-US" dirty="0"/>
              <a:t>){</a:t>
            </a:r>
          </a:p>
          <a:p>
            <a:r>
              <a:rPr lang="en-US" dirty="0"/>
              <a:t>    let username = '</a:t>
            </a:r>
            <a:r>
              <a:rPr lang="en-US" dirty="0" err="1"/>
              <a:t>ayoub</a:t>
            </a:r>
            <a:r>
              <a:rPr lang="en-US" dirty="0"/>
              <a:t>'</a:t>
            </a:r>
          </a:p>
          <a:p>
            <a:r>
              <a:rPr lang="en-US" dirty="0"/>
              <a:t>    let password = 'dummy'</a:t>
            </a:r>
          </a:p>
          <a:p>
            <a:r>
              <a:rPr lang="en-US" dirty="0"/>
              <a:t>    let </a:t>
            </a:r>
            <a:r>
              <a:rPr lang="en-US" b="1" dirty="0" err="1">
                <a:solidFill>
                  <a:srgbClr val="FF0000"/>
                </a:solidFill>
              </a:rPr>
              <a:t>basicAuthHeaderString</a:t>
            </a:r>
            <a:r>
              <a:rPr lang="en-US" b="1" dirty="0">
                <a:solidFill>
                  <a:srgbClr val="FF0000"/>
                </a:solidFill>
              </a:rPr>
              <a:t> = 'Basic ' + </a:t>
            </a:r>
            <a:r>
              <a:rPr lang="en-US" b="1" dirty="0" err="1">
                <a:solidFill>
                  <a:srgbClr val="FF0000"/>
                </a:solidFill>
              </a:rPr>
              <a:t>window.btoa</a:t>
            </a:r>
            <a:r>
              <a:rPr lang="en-US" b="1" dirty="0">
                <a:solidFill>
                  <a:srgbClr val="FF0000"/>
                </a:solidFill>
              </a:rPr>
              <a:t>(username + ':' + password)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    req = </a:t>
            </a:r>
            <a:r>
              <a:rPr lang="en-US" dirty="0" err="1"/>
              <a:t>req.clone</a:t>
            </a:r>
            <a:r>
              <a:rPr lang="en-US" dirty="0"/>
              <a:t>({</a:t>
            </a:r>
          </a:p>
          <a:p>
            <a:r>
              <a:rPr lang="en-US" dirty="0"/>
              <a:t>      </a:t>
            </a:r>
            <a:r>
              <a:rPr lang="en-US" dirty="0" err="1"/>
              <a:t>setHeaders</a:t>
            </a:r>
            <a:r>
              <a:rPr lang="en-US" dirty="0"/>
              <a:t>: {</a:t>
            </a:r>
          </a:p>
          <a:p>
            <a:r>
              <a:rPr lang="en-US" dirty="0"/>
              <a:t>        Authorization: </a:t>
            </a:r>
            <a:r>
              <a:rPr lang="en-US" dirty="0" err="1"/>
              <a:t>basicAuthHeaderString</a:t>
            </a:r>
            <a:endParaRPr lang="en-US" dirty="0"/>
          </a:p>
          <a:p>
            <a:r>
              <a:rPr lang="en-US" dirty="0"/>
              <a:t>      }</a:t>
            </a:r>
          </a:p>
          <a:p>
            <a:r>
              <a:rPr lang="en-US" dirty="0"/>
              <a:t>    });</a:t>
            </a:r>
          </a:p>
          <a:p>
            <a:r>
              <a:rPr lang="en-US" dirty="0"/>
              <a:t>    return </a:t>
            </a:r>
            <a:r>
              <a:rPr lang="en-US" dirty="0" err="1"/>
              <a:t>next.handle</a:t>
            </a:r>
            <a:r>
              <a:rPr lang="en-US" dirty="0"/>
              <a:t>(req);</a:t>
            </a:r>
          </a:p>
          <a:p>
            <a:r>
              <a:rPr lang="en-US" dirty="0"/>
              <a:t>  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3CE45-71B5-48DD-8FB6-B70F7C54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A59DE-CC5C-446A-AB8A-543B93EE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52EC2-49A3-484F-A6F6-08A378F6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011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C3222C-DA46-4439-AD12-CCE92374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TEST BASIC AUTHN WITH POSTMAN</a:t>
            </a:r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EB6B7BD-631C-4040-8B58-8B8FDED4C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4026" y="1084082"/>
            <a:ext cx="9863948" cy="529159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3CE45-71B5-48DD-8FB6-B70F7C54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A59DE-CC5C-446A-AB8A-543B93EE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52EC2-49A3-484F-A6F6-08A378F6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04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479EC7-9CF0-4ECE-8D20-3022E21C7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Creating a Spring Boot project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0C03FD-AF8D-4BC3-B190-8D6D22DFE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SpringBoot-01</a:t>
            </a:r>
          </a:p>
          <a:p>
            <a:endParaRPr lang="en-US" b="1" dirty="0"/>
          </a:p>
          <a:p>
            <a:r>
              <a:rPr lang="en-US" b="1" dirty="0"/>
              <a:t>Creating a Spring Boot project</a:t>
            </a:r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https://start.spring.io/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Starting a Spring Boot application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79C578-4C48-4EA3-96A9-E23D2FBE5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C45D6-C189-4B0F-AC1E-5845A3CBF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9B17E-502E-4E88-9ED4-AEEBE8AB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872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C3222C-DA46-4439-AD12-CCE92374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TEST BASIC AUTHN WITH POSTMAN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3CE45-71B5-48DD-8FB6-B70F7C54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A59DE-CC5C-446A-AB8A-543B93EE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52EC2-49A3-484F-A6F6-08A378F6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40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1EB49A-304A-4778-9046-734A7575C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07B1E9-135A-46C1-8E92-AABD7F1C6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031" y="1198914"/>
            <a:ext cx="9807615" cy="527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574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C3222C-DA46-4439-AD12-CCE92374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Connecting Spring Security and Spring Boot with JWT Framework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3CE45-71B5-48DD-8FB6-B70F7C54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A59DE-CC5C-446A-AB8A-543B93EE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52EC2-49A3-484F-A6F6-08A378F6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41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1EB49A-304A-4778-9046-734A7575C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A JWT technically is a mechanism to verify the owner of some JSON data. It’s an encoded string, which is URL safe, that can contain an unlimited amount of data (unlike a cookie), and it’s cryptographically signed.</a:t>
            </a:r>
          </a:p>
          <a:p>
            <a:endParaRPr lang="en-US" dirty="0"/>
          </a:p>
          <a:p>
            <a:r>
              <a:rPr lang="en-US" dirty="0"/>
              <a:t>When a server receives a JWT, it can guarantee the data it contains can be trusted because it’s signed by the source. No middleman can modify a JWT once it’s sent.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8723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C3222C-DA46-4439-AD12-CCE92374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Importing JWT Framework into Eclipse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3CE45-71B5-48DD-8FB6-B70F7C54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A59DE-CC5C-446A-AB8A-543B93EE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52EC2-49A3-484F-A6F6-08A378F6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42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1EB49A-304A-4778-9046-734A7575C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SpringSec-Todos-04-restful-web-services-02-jwt</a:t>
            </a:r>
          </a:p>
          <a:p>
            <a:endParaRPr lang="en-US" dirty="0"/>
          </a:p>
          <a:p>
            <a:r>
              <a:rPr lang="en-US" dirty="0"/>
              <a:t>add</a:t>
            </a:r>
          </a:p>
          <a:p>
            <a:r>
              <a:rPr lang="en-US" dirty="0"/>
              <a:t>		&lt;dependency&gt;</a:t>
            </a:r>
          </a:p>
          <a:p>
            <a:r>
              <a:rPr lang="en-US" dirty="0"/>
              <a:t>			&lt;</a:t>
            </a:r>
            <a:r>
              <a:rPr lang="en-US" dirty="0" err="1"/>
              <a:t>groupId</a:t>
            </a:r>
            <a:r>
              <a:rPr lang="en-US" dirty="0"/>
              <a:t>&gt;</a:t>
            </a:r>
            <a:r>
              <a:rPr lang="en-US" dirty="0" err="1"/>
              <a:t>io.jsonwebtoken</a:t>
            </a:r>
            <a:r>
              <a:rPr lang="en-US" dirty="0"/>
              <a:t>&lt;/</a:t>
            </a:r>
            <a:r>
              <a:rPr lang="en-US" dirty="0" err="1"/>
              <a:t>groupId</a:t>
            </a:r>
            <a:r>
              <a:rPr lang="en-US" dirty="0"/>
              <a:t>&gt;</a:t>
            </a:r>
          </a:p>
          <a:p>
            <a:r>
              <a:rPr lang="en-US" dirty="0"/>
              <a:t>			&lt;</a:t>
            </a:r>
            <a:r>
              <a:rPr lang="en-US" dirty="0" err="1"/>
              <a:t>artifactId</a:t>
            </a:r>
            <a:r>
              <a:rPr lang="en-US" dirty="0"/>
              <a:t>&gt;</a:t>
            </a:r>
            <a:r>
              <a:rPr lang="en-US" dirty="0" err="1"/>
              <a:t>jjwt</a:t>
            </a:r>
            <a:r>
              <a:rPr lang="en-US" dirty="0"/>
              <a:t>&lt;/</a:t>
            </a:r>
            <a:r>
              <a:rPr lang="en-US" dirty="0" err="1"/>
              <a:t>artifactId</a:t>
            </a:r>
            <a:r>
              <a:rPr lang="en-US" dirty="0"/>
              <a:t>&gt;</a:t>
            </a:r>
          </a:p>
          <a:p>
            <a:r>
              <a:rPr lang="en-US" dirty="0"/>
              <a:t>			&lt;version&gt;0.9.1&lt;/version&gt;</a:t>
            </a:r>
          </a:p>
          <a:p>
            <a:r>
              <a:rPr lang="en-US" dirty="0"/>
              <a:t>		&lt;/dependency&gt;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5549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C3222C-DA46-4439-AD12-CCE92374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Importing JWT Framework into Eclipse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3CE45-71B5-48DD-8FB6-B70F7C54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A59DE-CC5C-446A-AB8A-543B93EE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52EC2-49A3-484F-A6F6-08A378F6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43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1EB49A-304A-4778-9046-734A7575C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In </a:t>
            </a:r>
            <a:r>
              <a:rPr lang="fr-FR" dirty="0" err="1"/>
              <a:t>application.properties</a:t>
            </a:r>
            <a:r>
              <a:rPr lang="fr-FR" dirty="0"/>
              <a:t>:</a:t>
            </a:r>
          </a:p>
          <a:p>
            <a:endParaRPr lang="fr-FR" dirty="0"/>
          </a:p>
          <a:p>
            <a:r>
              <a:rPr lang="fr-FR" dirty="0" err="1"/>
              <a:t>jwt.signing.key.secret</a:t>
            </a:r>
            <a:r>
              <a:rPr lang="fr-FR" dirty="0"/>
              <a:t>=</a:t>
            </a:r>
            <a:r>
              <a:rPr lang="fr-FR" dirty="0" err="1"/>
              <a:t>mySecret</a:t>
            </a:r>
            <a:endParaRPr lang="fr-FR" dirty="0"/>
          </a:p>
          <a:p>
            <a:r>
              <a:rPr lang="fr-FR" dirty="0" err="1"/>
              <a:t>jwt.get.token.uri</a:t>
            </a:r>
            <a:r>
              <a:rPr lang="fr-FR" dirty="0"/>
              <a:t>=/</a:t>
            </a:r>
            <a:r>
              <a:rPr lang="fr-FR" dirty="0" err="1"/>
              <a:t>authenticate</a:t>
            </a:r>
            <a:endParaRPr lang="fr-FR" dirty="0"/>
          </a:p>
          <a:p>
            <a:r>
              <a:rPr lang="fr-FR" dirty="0" err="1"/>
              <a:t>jwt.refresh.token.uri</a:t>
            </a:r>
            <a:r>
              <a:rPr lang="fr-FR" dirty="0"/>
              <a:t>=/</a:t>
            </a:r>
            <a:r>
              <a:rPr lang="fr-FR" dirty="0" err="1"/>
              <a:t>refresh</a:t>
            </a:r>
            <a:endParaRPr lang="fr-FR" dirty="0"/>
          </a:p>
          <a:p>
            <a:r>
              <a:rPr lang="fr-FR" dirty="0" err="1"/>
              <a:t>jwt.http.request.header</a:t>
            </a:r>
            <a:r>
              <a:rPr lang="fr-FR" dirty="0"/>
              <a:t>=</a:t>
            </a:r>
            <a:r>
              <a:rPr lang="fr-FR" dirty="0" err="1"/>
              <a:t>Authorization</a:t>
            </a:r>
            <a:endParaRPr lang="fr-FR" dirty="0"/>
          </a:p>
          <a:p>
            <a:r>
              <a:rPr lang="fr-FR" dirty="0" err="1"/>
              <a:t>jwt.token.expiration.in.seconds</a:t>
            </a:r>
            <a:r>
              <a:rPr lang="fr-FR" dirty="0"/>
              <a:t>=604800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236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C3222C-DA46-4439-AD12-CCE92374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Importing JWT Framework into Eclipse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3CE45-71B5-48DD-8FB6-B70F7C54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A59DE-CC5C-446A-AB8A-543B93EE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52EC2-49A3-484F-A6F6-08A378F6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44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1EB49A-304A-4778-9046-734A7575C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create package com.hc.jee.webservices.day27restfulwebservices.jwt</a:t>
            </a:r>
          </a:p>
          <a:p>
            <a:endParaRPr lang="en-US" dirty="0"/>
          </a:p>
          <a:p>
            <a:r>
              <a:rPr lang="en-US" dirty="0"/>
              <a:t>copy the </a:t>
            </a:r>
            <a:r>
              <a:rPr lang="en-US" dirty="0" err="1"/>
              <a:t>jwt</a:t>
            </a:r>
            <a:r>
              <a:rPr lang="en-US" dirty="0"/>
              <a:t> classes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0416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C3222C-DA46-4439-AD12-CCE92374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Importing JWT Framework into Eclipse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3CE45-71B5-48DD-8FB6-B70F7C54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A59DE-CC5C-446A-AB8A-543B93EE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52EC2-49A3-484F-A6F6-08A378F6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45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1EB49A-304A-4778-9046-734A7575C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request via POSTMA: http://localhost:8080/users/ayoub/todos</a:t>
            </a:r>
          </a:p>
          <a:p>
            <a:r>
              <a:rPr lang="en-US" dirty="0"/>
              <a:t>=&gt; 401</a:t>
            </a:r>
          </a:p>
          <a:p>
            <a:r>
              <a:rPr lang="en-US" dirty="0"/>
              <a:t>You would need to provide the </a:t>
            </a:r>
            <a:r>
              <a:rPr lang="en-US" dirty="0" err="1"/>
              <a:t>Jwt</a:t>
            </a:r>
            <a:r>
              <a:rPr lang="en-US" dirty="0"/>
              <a:t> Token to Access This resource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912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C3222C-DA46-4439-AD12-CCE92374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Importing JWT Framework into Eclipse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3CE45-71B5-48DD-8FB6-B70F7C54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A59DE-CC5C-446A-AB8A-543B93EE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52EC2-49A3-484F-A6F6-08A378F6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46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1EB49A-304A-4778-9046-734A7575C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Generate a </a:t>
            </a:r>
            <a:r>
              <a:rPr lang="en-US" dirty="0" err="1"/>
              <a:t>Bcrypted</a:t>
            </a:r>
            <a:r>
              <a:rPr lang="en-US" dirty="0"/>
              <a:t> password with BcryptEncoderTest.java utility</a:t>
            </a:r>
          </a:p>
          <a:p>
            <a:endParaRPr lang="en-US" dirty="0"/>
          </a:p>
          <a:p>
            <a:r>
              <a:rPr lang="en-US" dirty="0"/>
              <a:t>Copy one of the generated crypted password in JwtInMemoryUserDetailsService.java</a:t>
            </a:r>
          </a:p>
          <a:p>
            <a:endParaRPr lang="en-US" dirty="0"/>
          </a:p>
          <a:p>
            <a:r>
              <a:rPr lang="en-US" i="1" dirty="0" err="1"/>
              <a:t>inMemoryUserList.add</a:t>
            </a:r>
            <a:r>
              <a:rPr lang="en-US" i="1" dirty="0"/>
              <a:t>(</a:t>
            </a:r>
            <a:r>
              <a:rPr lang="en-US" b="1" i="1" dirty="0"/>
              <a:t>new </a:t>
            </a:r>
            <a:r>
              <a:rPr lang="en-US" b="1" i="1" dirty="0" err="1"/>
              <a:t>JwtUserDetails</a:t>
            </a:r>
            <a:r>
              <a:rPr lang="en-US" b="1" i="1" dirty="0"/>
              <a:t>(1L, "</a:t>
            </a:r>
            <a:r>
              <a:rPr lang="en-US" b="1" i="1" dirty="0" err="1"/>
              <a:t>ayoub</a:t>
            </a:r>
            <a:r>
              <a:rPr lang="en-US" b="1" i="1" dirty="0"/>
              <a:t>",</a:t>
            </a:r>
          </a:p>
          <a:p>
            <a:pPr marL="0" indent="0">
              <a:buNone/>
            </a:pPr>
            <a:r>
              <a:rPr lang="en-US" dirty="0"/>
              <a:t>      "$2a$10$pONGA8TzcwT75WAnFuJvxOVOS/T55R0UYSiTYQRUZ1GZOOLaJStAu", "ROLE_USER_2"));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5482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C3222C-DA46-4439-AD12-CCE92374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Importing JWT Framework into Eclipse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3CE45-71B5-48DD-8FB6-B70F7C54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A59DE-CC5C-446A-AB8A-543B93EE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52EC2-49A3-484F-A6F6-08A378F6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47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1EB49A-304A-4778-9046-734A7575C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How to get a JWT token: </a:t>
            </a:r>
          </a:p>
          <a:p>
            <a:r>
              <a:rPr lang="en-US" dirty="0"/>
              <a:t>http://localhost:8080/authenticate</a:t>
            </a:r>
          </a:p>
          <a:p>
            <a:r>
              <a:rPr lang="en-US" dirty="0"/>
              <a:t>in body: 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	"username": "</a:t>
            </a:r>
            <a:r>
              <a:rPr lang="en-US" dirty="0" err="1"/>
              <a:t>ayoub</a:t>
            </a:r>
            <a:r>
              <a:rPr lang="en-US" dirty="0"/>
              <a:t>",</a:t>
            </a:r>
          </a:p>
          <a:p>
            <a:r>
              <a:rPr lang="en-US" dirty="0"/>
              <a:t>	"password": "dummy"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1672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C3222C-DA46-4439-AD12-CCE92374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Importing JWT Framework into Eclipse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3CE45-71B5-48DD-8FB6-B70F7C54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A59DE-CC5C-446A-AB8A-543B93EE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52EC2-49A3-484F-A6F6-08A378F6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48</a:t>
            </a:fld>
            <a:endParaRPr lang="en-US" dirty="0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668BA6BC-F9A1-4231-9D32-043BAA9F1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7813" y="1721164"/>
            <a:ext cx="8676376" cy="465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687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C3222C-DA46-4439-AD12-CCE92374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Importing JWT Framework into Eclipse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3CE45-71B5-48DD-8FB6-B70F7C54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A59DE-CC5C-446A-AB8A-543B93EE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52EC2-49A3-484F-A6F6-08A378F6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49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071E261-85AE-4279-A308-2B7F92314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8FD659-EB75-4AD3-808F-667E5D4D2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1874517"/>
            <a:ext cx="8153399" cy="437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33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479EC7-9CF0-4ECE-8D20-3022E21C7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Adding a REST Controller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0C03FD-AF8D-4BC3-B190-8D6D22DFE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SpringBoot-02</a:t>
            </a:r>
          </a:p>
          <a:p>
            <a:endParaRPr lang="en-US" b="1" dirty="0"/>
          </a:p>
          <a:p>
            <a:r>
              <a:rPr lang="en-US" b="1" dirty="0"/>
              <a:t>Add new controller to say hello.</a:t>
            </a:r>
          </a:p>
          <a:p>
            <a:r>
              <a:rPr lang="en-US" b="1" dirty="0"/>
              <a:t>The controller should be in a </a:t>
            </a:r>
            <a:r>
              <a:rPr lang="en-US" b="1" dirty="0" err="1"/>
              <a:t>subpackage</a:t>
            </a:r>
            <a:r>
              <a:rPr lang="en-US" b="1" dirty="0"/>
              <a:t> of the main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79C578-4C48-4EA3-96A9-E23D2FBE5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C45D6-C189-4B0F-AC1E-5845A3CBF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9B17E-502E-4E88-9ED4-AEEBE8AB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162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C3222C-DA46-4439-AD12-CCE92374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O</a:t>
            </a:r>
            <a:r>
              <a:rPr lang="en-US" dirty="0"/>
              <a:t>auth2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3CE45-71B5-48DD-8FB6-B70F7C54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A59DE-CC5C-446A-AB8A-543B93EE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52EC2-49A3-484F-A6F6-08A378F6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50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8825A9-B967-4264-870F-548BA0E6E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OAuth2</a:t>
            </a:r>
            <a:r>
              <a:rPr lang="en-US" dirty="0"/>
              <a:t> is, you guessed it, the version 2 of the OAuth protocol (also called framework). This protocol allows third-party applications to grant limited access to an HTTP service, either on behalf of a resource owner or by allowing the third-party application to obtain access on its own behalf</a:t>
            </a:r>
          </a:p>
        </p:txBody>
      </p:sp>
    </p:spTree>
    <p:extLst>
      <p:ext uri="{BB962C8B-B14F-4D97-AF65-F5344CB8AC3E}">
        <p14:creationId xmlns:p14="http://schemas.microsoft.com/office/powerpoint/2010/main" val="16713773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C3222C-DA46-4439-AD12-CCE92374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O</a:t>
            </a:r>
            <a:r>
              <a:rPr lang="en-US" dirty="0"/>
              <a:t>auth2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3CE45-71B5-48DD-8FB6-B70F7C54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A59DE-CC5C-446A-AB8A-543B93EE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52EC2-49A3-484F-A6F6-08A378F6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51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8825A9-B967-4264-870F-548BA0E6E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SpringSecurityConfigurationOauth2Auth</a:t>
            </a:r>
          </a:p>
          <a:p>
            <a:endParaRPr lang="en-US" dirty="0"/>
          </a:p>
          <a:p>
            <a:r>
              <a:rPr lang="en-US" dirty="0"/>
              <a:t>&lt;dependency&gt;</a:t>
            </a:r>
          </a:p>
          <a:p>
            <a:r>
              <a:rPr lang="en-US" dirty="0"/>
              <a:t>    &lt;</a:t>
            </a:r>
            <a:r>
              <a:rPr lang="en-US" dirty="0" err="1"/>
              <a:t>groupId</a:t>
            </a:r>
            <a:r>
              <a:rPr lang="en-US" dirty="0"/>
              <a:t>&gt;</a:t>
            </a:r>
            <a:r>
              <a:rPr lang="en-US" dirty="0" err="1"/>
              <a:t>org.springframework.security.oauth.boot</a:t>
            </a:r>
            <a:r>
              <a:rPr lang="en-US" dirty="0"/>
              <a:t>&lt;/</a:t>
            </a:r>
            <a:r>
              <a:rPr lang="en-US" dirty="0" err="1"/>
              <a:t>groupId</a:t>
            </a:r>
            <a:r>
              <a:rPr lang="en-US" dirty="0"/>
              <a:t>&gt;</a:t>
            </a:r>
          </a:p>
          <a:p>
            <a:r>
              <a:rPr lang="en-US" dirty="0"/>
              <a:t>    &lt;</a:t>
            </a:r>
            <a:r>
              <a:rPr lang="en-US" dirty="0" err="1"/>
              <a:t>artifactId</a:t>
            </a:r>
            <a:r>
              <a:rPr lang="en-US" dirty="0"/>
              <a:t>&gt;spring-security-oauth2-autoconfigure&lt;/</a:t>
            </a:r>
            <a:r>
              <a:rPr lang="en-US" dirty="0" err="1"/>
              <a:t>artifactId</a:t>
            </a:r>
            <a:r>
              <a:rPr lang="en-US" dirty="0"/>
              <a:t>&gt;</a:t>
            </a:r>
          </a:p>
          <a:p>
            <a:r>
              <a:rPr lang="en-US" dirty="0"/>
              <a:t>    &lt;version&gt;2.1.8.RELEASE&lt;/version&gt;</a:t>
            </a:r>
          </a:p>
          <a:p>
            <a:r>
              <a:rPr lang="en-US" dirty="0"/>
              <a:t>&lt;/dependency&gt;</a:t>
            </a:r>
          </a:p>
          <a:p>
            <a:endParaRPr lang="en-US" dirty="0"/>
          </a:p>
          <a:p>
            <a:r>
              <a:rPr lang="en-US" dirty="0"/>
              <a:t>@EnableOAuth2Sso</a:t>
            </a:r>
          </a:p>
          <a:p>
            <a:r>
              <a:rPr lang="en-US" dirty="0"/>
              <a:t>On SpringSecurityConfigurationOauth2Auth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495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C3222C-DA46-4439-AD12-CCE92374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O</a:t>
            </a:r>
            <a:r>
              <a:rPr lang="en-US" dirty="0"/>
              <a:t>auth2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3CE45-71B5-48DD-8FB6-B70F7C54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A59DE-CC5C-446A-AB8A-543B93EE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52EC2-49A3-484F-A6F6-08A378F6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52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8825A9-B967-4264-870F-548BA0E6E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In SpringSecurityConfigurationOauth2Auth:</a:t>
            </a:r>
          </a:p>
          <a:p>
            <a:endParaRPr lang="en-US" dirty="0"/>
          </a:p>
          <a:p>
            <a:r>
              <a:rPr lang="en-US" dirty="0"/>
              <a:t>@Override</a:t>
            </a:r>
          </a:p>
          <a:p>
            <a:r>
              <a:rPr lang="en-US" b="1" dirty="0"/>
              <a:t>protected void configure(</a:t>
            </a:r>
            <a:r>
              <a:rPr lang="en-US" b="1" dirty="0" err="1"/>
              <a:t>HttpSecurity</a:t>
            </a:r>
            <a:r>
              <a:rPr lang="en-US" b="1" dirty="0"/>
              <a:t> http) throws Exception {</a:t>
            </a:r>
          </a:p>
          <a:p>
            <a:r>
              <a:rPr lang="en-US" dirty="0"/>
              <a:t>http</a:t>
            </a:r>
          </a:p>
          <a:p>
            <a:r>
              <a:rPr lang="en-US" dirty="0"/>
              <a:t>.</a:t>
            </a:r>
            <a:r>
              <a:rPr lang="en-US" dirty="0" err="1"/>
              <a:t>csrf</a:t>
            </a:r>
            <a:r>
              <a:rPr lang="en-US" dirty="0"/>
              <a:t>().disable()</a:t>
            </a:r>
          </a:p>
          <a:p>
            <a:r>
              <a:rPr lang="en-US" dirty="0"/>
              <a:t>.</a:t>
            </a:r>
            <a:r>
              <a:rPr lang="en-US" dirty="0" err="1"/>
              <a:t>authorizeRequests</a:t>
            </a:r>
            <a:r>
              <a:rPr lang="en-US" dirty="0"/>
              <a:t>().</a:t>
            </a:r>
            <a:r>
              <a:rPr lang="en-US" dirty="0" err="1"/>
              <a:t>antMatchers</a:t>
            </a:r>
            <a:r>
              <a:rPr lang="en-US" dirty="0"/>
              <a:t>("/login").</a:t>
            </a:r>
            <a:r>
              <a:rPr lang="en-US" dirty="0" err="1"/>
              <a:t>permitAll</a:t>
            </a:r>
            <a:r>
              <a:rPr lang="en-US" dirty="0"/>
              <a:t>()</a:t>
            </a:r>
          </a:p>
          <a:p>
            <a:r>
              <a:rPr lang="en-US" dirty="0"/>
              <a:t>.</a:t>
            </a:r>
            <a:r>
              <a:rPr lang="en-US" dirty="0" err="1"/>
              <a:t>anyRequest</a:t>
            </a:r>
            <a:r>
              <a:rPr lang="en-US" dirty="0"/>
              <a:t>().authenticated();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1408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C3222C-DA46-4439-AD12-CCE92374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O</a:t>
            </a:r>
            <a:r>
              <a:rPr lang="en-US" dirty="0"/>
              <a:t>auth2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3CE45-71B5-48DD-8FB6-B70F7C54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A59DE-CC5C-446A-AB8A-543B93EE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52EC2-49A3-484F-A6F6-08A378F6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53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8825A9-B967-4264-870F-548BA0E6E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3"/>
              </a:rPr>
              <a:t>https://console.developers.google.com/</a:t>
            </a:r>
            <a:endParaRPr lang="en-US" dirty="0"/>
          </a:p>
          <a:p>
            <a:r>
              <a:rPr lang="en-US" dirty="0"/>
              <a:t>New Project : </a:t>
            </a:r>
            <a:r>
              <a:rPr lang="en-US" dirty="0" err="1"/>
              <a:t>Audaxis</a:t>
            </a:r>
            <a:endParaRPr lang="en-US" dirty="0"/>
          </a:p>
          <a:p>
            <a:r>
              <a:rPr lang="en-US" dirty="0"/>
              <a:t>Credentials</a:t>
            </a:r>
          </a:p>
          <a:p>
            <a:endParaRPr lang="en-US" dirty="0"/>
          </a:p>
          <a:p>
            <a:r>
              <a:rPr lang="en-US" dirty="0"/>
              <a:t>Application Name: </a:t>
            </a:r>
            <a:r>
              <a:rPr lang="en-US" dirty="0" err="1"/>
              <a:t>Audaxis</a:t>
            </a:r>
            <a:endParaRPr lang="en-US" dirty="0"/>
          </a:p>
          <a:p>
            <a:r>
              <a:rPr lang="en-US" dirty="0"/>
              <a:t>See Scope</a:t>
            </a:r>
          </a:p>
          <a:p>
            <a:r>
              <a:rPr lang="en-US" dirty="0"/>
              <a:t>Save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7032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C3222C-DA46-4439-AD12-CCE92374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O</a:t>
            </a:r>
            <a:r>
              <a:rPr lang="en-US" dirty="0"/>
              <a:t>auth2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3CE45-71B5-48DD-8FB6-B70F7C54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A59DE-CC5C-446A-AB8A-543B93EE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52EC2-49A3-484F-A6F6-08A378F6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54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8825A9-B967-4264-870F-548BA0E6E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Create credentials</a:t>
            </a:r>
          </a:p>
          <a:p>
            <a:r>
              <a:rPr lang="en-US" dirty="0" err="1"/>
              <a:t>Oauth</a:t>
            </a:r>
            <a:r>
              <a:rPr lang="en-US" dirty="0"/>
              <a:t> client ID</a:t>
            </a:r>
          </a:p>
          <a:p>
            <a:r>
              <a:rPr lang="en-US" dirty="0"/>
              <a:t>Web Application</a:t>
            </a:r>
          </a:p>
          <a:p>
            <a:r>
              <a:rPr lang="en-US" dirty="0"/>
              <a:t>Name: </a:t>
            </a:r>
            <a:r>
              <a:rPr lang="en-US" dirty="0" err="1"/>
              <a:t>Audaxis</a:t>
            </a:r>
            <a:r>
              <a:rPr lang="en-US" dirty="0"/>
              <a:t> App</a:t>
            </a:r>
          </a:p>
          <a:p>
            <a:r>
              <a:rPr lang="en-US" dirty="0"/>
              <a:t>Authorized </a:t>
            </a:r>
            <a:r>
              <a:rPr lang="en-US" dirty="0" err="1"/>
              <a:t>Javascript</a:t>
            </a:r>
            <a:r>
              <a:rPr lang="en-US" dirty="0"/>
              <a:t> Origin: http://localhost:8080</a:t>
            </a:r>
          </a:p>
          <a:p>
            <a:r>
              <a:rPr lang="en-US" dirty="0"/>
              <a:t>Authorized Redirect Url: http://localhost:8080/login</a:t>
            </a:r>
          </a:p>
          <a:p>
            <a:r>
              <a:rPr lang="en-US" dirty="0"/>
              <a:t>Create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753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C3222C-DA46-4439-AD12-CCE92374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O</a:t>
            </a:r>
            <a:r>
              <a:rPr lang="en-US" dirty="0"/>
              <a:t>auth2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3CE45-71B5-48DD-8FB6-B70F7C54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A59DE-CC5C-446A-AB8A-543B93EE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52EC2-49A3-484F-A6F6-08A378F6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55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8825A9-B967-4264-870F-548BA0E6E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Save Client Id and client secret</a:t>
            </a:r>
          </a:p>
          <a:p>
            <a:r>
              <a:rPr lang="fr-FR" dirty="0"/>
              <a:t>Copy </a:t>
            </a:r>
            <a:r>
              <a:rPr lang="fr-FR" dirty="0" err="1"/>
              <a:t>them</a:t>
            </a:r>
            <a:r>
              <a:rPr lang="fr-FR" dirty="0"/>
              <a:t> in </a:t>
            </a:r>
            <a:r>
              <a:rPr lang="fr-FR" dirty="0" err="1"/>
              <a:t>application.properties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7518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C3222C-DA46-4439-AD12-CCE92374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O</a:t>
            </a:r>
            <a:r>
              <a:rPr lang="en-US" dirty="0"/>
              <a:t>auth2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3CE45-71B5-48DD-8FB6-B70F7C54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A59DE-CC5C-446A-AB8A-543B93EE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52EC2-49A3-484F-A6F6-08A378F6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56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8825A9-B967-4264-870F-548BA0E6E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security.oauth2.client.clientId=330515216826-h0l3146d9cp9f0jnpr0nn2ba9djahsri.apps.googleusercontent.com</a:t>
            </a:r>
          </a:p>
          <a:p>
            <a:r>
              <a:rPr lang="en-US" dirty="0"/>
              <a:t>security.oauth2.client.clientSecret=kZFVmZd9FFLU3pxSCHb_R8rB</a:t>
            </a:r>
          </a:p>
          <a:p>
            <a:r>
              <a:rPr lang="en-US" dirty="0"/>
              <a:t>security.oauth2.client.accessTokenUri=https://www.googleapis.com/oauth2/v3/token</a:t>
            </a:r>
          </a:p>
          <a:p>
            <a:r>
              <a:rPr lang="en-US" dirty="0"/>
              <a:t>security.oauth2.client.userAuthorizationUri=https://accounts.google.com/o/oauth2/auth</a:t>
            </a:r>
          </a:p>
          <a:p>
            <a:r>
              <a:rPr lang="en-US" dirty="0"/>
              <a:t>security.oauth2.client.tokenName=</a:t>
            </a:r>
            <a:r>
              <a:rPr lang="en-US" dirty="0" err="1"/>
              <a:t>oauth_token</a:t>
            </a:r>
            <a:endParaRPr lang="en-US" dirty="0"/>
          </a:p>
          <a:p>
            <a:r>
              <a:rPr lang="en-US" dirty="0"/>
              <a:t>security.oauth2.client.authenticationScheme=query</a:t>
            </a:r>
          </a:p>
          <a:p>
            <a:r>
              <a:rPr lang="en-US" dirty="0"/>
              <a:t>security.oauth2.client.clientAuthenticationScheme=form</a:t>
            </a:r>
          </a:p>
          <a:p>
            <a:r>
              <a:rPr lang="en-US" dirty="0"/>
              <a:t>security.oauth2.client.scope=profile email</a:t>
            </a:r>
          </a:p>
          <a:p>
            <a:endParaRPr lang="en-US" dirty="0"/>
          </a:p>
          <a:p>
            <a:r>
              <a:rPr lang="en-US" dirty="0"/>
              <a:t>#security.oauth2.resource.user-info-</a:t>
            </a:r>
            <a:r>
              <a:rPr lang="en-US" u="sng" dirty="0"/>
              <a:t>uri=https://www.googleapis.com/userinfo/v2/me</a:t>
            </a:r>
          </a:p>
          <a:p>
            <a:r>
              <a:rPr lang="en-US" dirty="0"/>
              <a:t>security.oauth2.resource.userInfoUri=https://www.googleapis.com/userinfo/v2/me</a:t>
            </a:r>
          </a:p>
          <a:p>
            <a:r>
              <a:rPr lang="en-US" dirty="0"/>
              <a:t>security.oauth2.resource.preferTokenInfo=false</a:t>
            </a:r>
          </a:p>
        </p:txBody>
      </p:sp>
    </p:spTree>
    <p:extLst>
      <p:ext uri="{BB962C8B-B14F-4D97-AF65-F5344CB8AC3E}">
        <p14:creationId xmlns:p14="http://schemas.microsoft.com/office/powerpoint/2010/main" val="23468891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C3222C-DA46-4439-AD12-CCE92374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O</a:t>
            </a:r>
            <a:r>
              <a:rPr lang="en-US" dirty="0"/>
              <a:t>auth2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3CE45-71B5-48DD-8FB6-B70F7C54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A59DE-CC5C-446A-AB8A-543B93EE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52EC2-49A3-484F-A6F6-08A378F6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57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8825A9-B967-4264-870F-548BA0E6E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request any resource from the browser like:</a:t>
            </a:r>
          </a:p>
          <a:p>
            <a:r>
              <a:rPr lang="en-US" dirty="0">
                <a:hlinkClick r:id="rId3"/>
              </a:rPr>
              <a:t>http://localhost:8080/users/ayoub/todos#</a:t>
            </a:r>
            <a:endParaRPr lang="en-US" dirty="0"/>
          </a:p>
          <a:p>
            <a:endParaRPr lang="en-US" dirty="0"/>
          </a:p>
          <a:p>
            <a:r>
              <a:rPr lang="en-US" dirty="0"/>
              <a:t>You will be redirected to login against google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01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479EC7-9CF0-4ECE-8D20-3022E21C7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Returning Objects From Controller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0C03FD-AF8D-4BC3-B190-8D6D22DFE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SpringBoot-03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79C578-4C48-4EA3-96A9-E23D2FBE5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C45D6-C189-4B0F-AC1E-5845A3CBF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9B17E-502E-4E88-9ED4-AEEBE8AB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92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479EC7-9CF0-4ECE-8D20-3022E21C7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Creating a business service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0C03FD-AF8D-4BC3-B190-8D6D22DFE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SpringBoot-04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79C578-4C48-4EA3-96A9-E23D2FBE5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C45D6-C189-4B0F-AC1E-5845A3CBF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9B17E-502E-4E88-9ED4-AEEBE8AB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96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479EC7-9CF0-4ECE-8D20-3022E21C7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Getting a single resource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0C03FD-AF8D-4BC3-B190-8D6D22DFE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SpringBoot-05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79C578-4C48-4EA3-96A9-E23D2FBE5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C45D6-C189-4B0F-AC1E-5845A3CBF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9B17E-502E-4E88-9ED4-AEEBE8AB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50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82361-4A96-4D0B-869D-2D53EE952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Creating a new resource using POST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EDC12-0909-4644-893F-60F759DB4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SpringBoot-06</a:t>
            </a:r>
          </a:p>
          <a:p>
            <a:endParaRPr lang="en-US" b="1" dirty="0"/>
          </a:p>
          <a:p>
            <a:r>
              <a:rPr lang="en-US" b="1" dirty="0"/>
              <a:t>Test it using </a:t>
            </a:r>
            <a:r>
              <a:rPr lang="en-US" b="1" dirty="0" err="1"/>
              <a:t>PostMan</a:t>
            </a:r>
            <a:r>
              <a:rPr lang="en-US" b="1" dirty="0"/>
              <a:t>:</a:t>
            </a:r>
          </a:p>
          <a:p>
            <a:r>
              <a:rPr lang="en-US" dirty="0">
                <a:hlinkClick r:id="rId3"/>
              </a:rPr>
              <a:t>https://www.getpostman.com/downloads/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9F534-6F09-4E2D-A0F8-21E415F1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FCDEB-D892-4422-AD7E-81972E927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430B6-5432-446D-8618-66537082C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66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11193</TotalTime>
  <Words>2640</Words>
  <Application>Microsoft Office PowerPoint</Application>
  <PresentationFormat>Widescreen</PresentationFormat>
  <Paragraphs>586</Paragraphs>
  <Slides>57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Calibri</vt:lpstr>
      <vt:lpstr>Corbel</vt:lpstr>
      <vt:lpstr>Parallax</vt:lpstr>
      <vt:lpstr>Spring Boot</vt:lpstr>
      <vt:lpstr>PowerPoint Presentation</vt:lpstr>
      <vt:lpstr>PowerPoint Presentation</vt:lpstr>
      <vt:lpstr>Creating a Spring Boot project</vt:lpstr>
      <vt:lpstr>Adding a REST Controller</vt:lpstr>
      <vt:lpstr>Returning Objects From Controller</vt:lpstr>
      <vt:lpstr>Creating a business service</vt:lpstr>
      <vt:lpstr>Getting a single resource</vt:lpstr>
      <vt:lpstr>Creating a new resource using POST</vt:lpstr>
      <vt:lpstr>Implementing Update and Delete</vt:lpstr>
      <vt:lpstr>Using application properties</vt:lpstr>
      <vt:lpstr>The REST API we builT</vt:lpstr>
      <vt:lpstr>Spring data jpa</vt:lpstr>
      <vt:lpstr>Making Crud Operations with Repository</vt:lpstr>
      <vt:lpstr>More about Spring data…</vt:lpstr>
      <vt:lpstr>More about Spring data…</vt:lpstr>
      <vt:lpstr>Supported keywords inside method names</vt:lpstr>
      <vt:lpstr>Supported keywords inside method names</vt:lpstr>
      <vt:lpstr>Adding Course APIs</vt:lpstr>
      <vt:lpstr>Packaging and running a Spring Boot app</vt:lpstr>
      <vt:lpstr>HTTP Status Codes</vt:lpstr>
      <vt:lpstr>HTTP Status Codes</vt:lpstr>
      <vt:lpstr>HTTP Status Codes</vt:lpstr>
      <vt:lpstr>How to return HTTP Status Codes in Controller</vt:lpstr>
      <vt:lpstr>Actuator</vt:lpstr>
      <vt:lpstr>Swagger</vt:lpstr>
      <vt:lpstr>Adding Swagger Dependencies</vt:lpstr>
      <vt:lpstr>Adding Swagger ANNOTATION</vt:lpstr>
      <vt:lpstr>Spring SECURITY</vt:lpstr>
      <vt:lpstr>Base Project To Work ON</vt:lpstr>
      <vt:lpstr>Setting up Spring Security</vt:lpstr>
      <vt:lpstr>Setting up Spring Security</vt:lpstr>
      <vt:lpstr>Setting up Spring Security</vt:lpstr>
      <vt:lpstr>Setting up Spring Security</vt:lpstr>
      <vt:lpstr>Configure Spring Security</vt:lpstr>
      <vt:lpstr>Configure Spring Security</vt:lpstr>
      <vt:lpstr>Configure Spring Security</vt:lpstr>
      <vt:lpstr>basic authentication encode base64</vt:lpstr>
      <vt:lpstr>TEST BASIC AUTHN WITH POSTMAN</vt:lpstr>
      <vt:lpstr>TEST BASIC AUTHN WITH POSTMAN</vt:lpstr>
      <vt:lpstr>Connecting Spring Security and Spring Boot with JWT Framework</vt:lpstr>
      <vt:lpstr>Importing JWT Framework into Eclipse</vt:lpstr>
      <vt:lpstr>Importing JWT Framework into Eclipse</vt:lpstr>
      <vt:lpstr>Importing JWT Framework into Eclipse</vt:lpstr>
      <vt:lpstr>Importing JWT Framework into Eclipse</vt:lpstr>
      <vt:lpstr>Importing JWT Framework into Eclipse</vt:lpstr>
      <vt:lpstr>Importing JWT Framework into Eclipse</vt:lpstr>
      <vt:lpstr>Importing JWT Framework into Eclipse</vt:lpstr>
      <vt:lpstr>Importing JWT Framework into Eclipse</vt:lpstr>
      <vt:lpstr>Oauth2</vt:lpstr>
      <vt:lpstr>Oauth2</vt:lpstr>
      <vt:lpstr>Oauth2</vt:lpstr>
      <vt:lpstr>Oauth2</vt:lpstr>
      <vt:lpstr>Oauth2</vt:lpstr>
      <vt:lpstr>Oauth2</vt:lpstr>
      <vt:lpstr>Oauth2</vt:lpstr>
      <vt:lpstr>Oauth2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Ayoub</dc:creator>
  <cp:lastModifiedBy>Ayoub BERRAIS</cp:lastModifiedBy>
  <cp:revision>409</cp:revision>
  <dcterms:created xsi:type="dcterms:W3CDTF">2019-02-26T10:10:56Z</dcterms:created>
  <dcterms:modified xsi:type="dcterms:W3CDTF">2019-12-24T08:44:09Z</dcterms:modified>
</cp:coreProperties>
</file>