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5" r:id="rId1"/>
  </p:sldMasterIdLst>
  <p:notesMasterIdLst>
    <p:notesMasterId r:id="rId180"/>
  </p:notesMasterIdLst>
  <p:sldIdLst>
    <p:sldId id="522" r:id="rId2"/>
    <p:sldId id="568" r:id="rId3"/>
    <p:sldId id="569" r:id="rId4"/>
    <p:sldId id="523" r:id="rId5"/>
    <p:sldId id="524" r:id="rId6"/>
    <p:sldId id="336" r:id="rId7"/>
    <p:sldId id="337" r:id="rId8"/>
    <p:sldId id="338" r:id="rId9"/>
    <p:sldId id="339" r:id="rId10"/>
    <p:sldId id="525" r:id="rId11"/>
    <p:sldId id="341" r:id="rId12"/>
    <p:sldId id="526" r:id="rId13"/>
    <p:sldId id="527" r:id="rId14"/>
    <p:sldId id="528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7" r:id="rId23"/>
    <p:sldId id="538" r:id="rId24"/>
    <p:sldId id="539" r:id="rId25"/>
    <p:sldId id="664" r:id="rId26"/>
    <p:sldId id="540" r:id="rId27"/>
    <p:sldId id="541" r:id="rId28"/>
    <p:sldId id="542" r:id="rId29"/>
    <p:sldId id="543" r:id="rId30"/>
    <p:sldId id="544" r:id="rId31"/>
    <p:sldId id="545" r:id="rId32"/>
    <p:sldId id="546" r:id="rId33"/>
    <p:sldId id="547" r:id="rId34"/>
    <p:sldId id="548" r:id="rId35"/>
    <p:sldId id="549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405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550" r:id="rId54"/>
    <p:sldId id="551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7" r:id="rId68"/>
    <p:sldId id="398" r:id="rId69"/>
    <p:sldId id="399" r:id="rId70"/>
    <p:sldId id="401" r:id="rId71"/>
    <p:sldId id="400" r:id="rId72"/>
    <p:sldId id="402" r:id="rId73"/>
    <p:sldId id="403" r:id="rId74"/>
    <p:sldId id="552" r:id="rId75"/>
    <p:sldId id="406" r:id="rId76"/>
    <p:sldId id="407" r:id="rId77"/>
    <p:sldId id="553" r:id="rId78"/>
    <p:sldId id="410" r:id="rId79"/>
    <p:sldId id="554" r:id="rId80"/>
    <p:sldId id="555" r:id="rId81"/>
    <p:sldId id="556" r:id="rId82"/>
    <p:sldId id="557" r:id="rId83"/>
    <p:sldId id="558" r:id="rId84"/>
    <p:sldId id="559" r:id="rId85"/>
    <p:sldId id="560" r:id="rId86"/>
    <p:sldId id="418" r:id="rId87"/>
    <p:sldId id="561" r:id="rId88"/>
    <p:sldId id="562" r:id="rId89"/>
    <p:sldId id="563" r:id="rId90"/>
    <p:sldId id="564" r:id="rId91"/>
    <p:sldId id="565" r:id="rId92"/>
    <p:sldId id="566" r:id="rId93"/>
    <p:sldId id="665" r:id="rId94"/>
    <p:sldId id="567" r:id="rId95"/>
    <p:sldId id="580" r:id="rId96"/>
    <p:sldId id="581" r:id="rId97"/>
    <p:sldId id="582" r:id="rId98"/>
    <p:sldId id="583" r:id="rId99"/>
    <p:sldId id="584" r:id="rId100"/>
    <p:sldId id="585" r:id="rId101"/>
    <p:sldId id="586" r:id="rId102"/>
    <p:sldId id="587" r:id="rId103"/>
    <p:sldId id="588" r:id="rId104"/>
    <p:sldId id="589" r:id="rId105"/>
    <p:sldId id="590" r:id="rId106"/>
    <p:sldId id="591" r:id="rId107"/>
    <p:sldId id="592" r:id="rId108"/>
    <p:sldId id="593" r:id="rId109"/>
    <p:sldId id="594" r:id="rId110"/>
    <p:sldId id="595" r:id="rId111"/>
    <p:sldId id="596" r:id="rId112"/>
    <p:sldId id="597" r:id="rId113"/>
    <p:sldId id="598" r:id="rId114"/>
    <p:sldId id="599" r:id="rId115"/>
    <p:sldId id="467" r:id="rId116"/>
    <p:sldId id="600" r:id="rId117"/>
    <p:sldId id="601" r:id="rId118"/>
    <p:sldId id="602" r:id="rId119"/>
    <p:sldId id="603" r:id="rId120"/>
    <p:sldId id="604" r:id="rId121"/>
    <p:sldId id="605" r:id="rId122"/>
    <p:sldId id="606" r:id="rId123"/>
    <p:sldId id="607" r:id="rId124"/>
    <p:sldId id="608" r:id="rId125"/>
    <p:sldId id="609" r:id="rId126"/>
    <p:sldId id="610" r:id="rId127"/>
    <p:sldId id="611" r:id="rId128"/>
    <p:sldId id="612" r:id="rId129"/>
    <p:sldId id="613" r:id="rId130"/>
    <p:sldId id="614" r:id="rId131"/>
    <p:sldId id="615" r:id="rId132"/>
    <p:sldId id="616" r:id="rId133"/>
    <p:sldId id="617" r:id="rId134"/>
    <p:sldId id="618" r:id="rId135"/>
    <p:sldId id="619" r:id="rId136"/>
    <p:sldId id="620" r:id="rId137"/>
    <p:sldId id="621" r:id="rId138"/>
    <p:sldId id="622" r:id="rId139"/>
    <p:sldId id="623" r:id="rId140"/>
    <p:sldId id="624" r:id="rId141"/>
    <p:sldId id="625" r:id="rId142"/>
    <p:sldId id="626" r:id="rId143"/>
    <p:sldId id="627" r:id="rId144"/>
    <p:sldId id="628" r:id="rId145"/>
    <p:sldId id="629" r:id="rId146"/>
    <p:sldId id="630" r:id="rId147"/>
    <p:sldId id="631" r:id="rId148"/>
    <p:sldId id="632" r:id="rId149"/>
    <p:sldId id="633" r:id="rId150"/>
    <p:sldId id="634" r:id="rId151"/>
    <p:sldId id="635" r:id="rId152"/>
    <p:sldId id="636" r:id="rId153"/>
    <p:sldId id="637" r:id="rId154"/>
    <p:sldId id="638" r:id="rId155"/>
    <p:sldId id="639" r:id="rId156"/>
    <p:sldId id="640" r:id="rId157"/>
    <p:sldId id="641" r:id="rId158"/>
    <p:sldId id="642" r:id="rId159"/>
    <p:sldId id="643" r:id="rId160"/>
    <p:sldId id="645" r:id="rId161"/>
    <p:sldId id="646" r:id="rId162"/>
    <p:sldId id="647" r:id="rId163"/>
    <p:sldId id="648" r:id="rId164"/>
    <p:sldId id="649" r:id="rId165"/>
    <p:sldId id="650" r:id="rId166"/>
    <p:sldId id="651" r:id="rId167"/>
    <p:sldId id="652" r:id="rId168"/>
    <p:sldId id="653" r:id="rId169"/>
    <p:sldId id="655" r:id="rId170"/>
    <p:sldId id="656" r:id="rId171"/>
    <p:sldId id="666" r:id="rId172"/>
    <p:sldId id="667" r:id="rId173"/>
    <p:sldId id="668" r:id="rId174"/>
    <p:sldId id="669" r:id="rId175"/>
    <p:sldId id="670" r:id="rId176"/>
    <p:sldId id="671" r:id="rId177"/>
    <p:sldId id="672" r:id="rId178"/>
    <p:sldId id="673" r:id="rId1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3DB769-DFF1-49B4-ACBE-B0695ADA2C69}">
          <p14:sldIdLst>
            <p14:sldId id="522"/>
            <p14:sldId id="568"/>
            <p14:sldId id="569"/>
            <p14:sldId id="523"/>
            <p14:sldId id="524"/>
            <p14:sldId id="336"/>
            <p14:sldId id="337"/>
            <p14:sldId id="338"/>
            <p14:sldId id="339"/>
            <p14:sldId id="525"/>
            <p14:sldId id="341"/>
            <p14:sldId id="526"/>
            <p14:sldId id="527"/>
            <p14:sldId id="528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664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405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550"/>
            <p14:sldId id="551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7"/>
            <p14:sldId id="398"/>
            <p14:sldId id="399"/>
            <p14:sldId id="401"/>
            <p14:sldId id="400"/>
            <p14:sldId id="402"/>
            <p14:sldId id="403"/>
            <p14:sldId id="552"/>
            <p14:sldId id="406"/>
            <p14:sldId id="407"/>
            <p14:sldId id="553"/>
            <p14:sldId id="410"/>
            <p14:sldId id="554"/>
            <p14:sldId id="555"/>
            <p14:sldId id="556"/>
            <p14:sldId id="557"/>
            <p14:sldId id="558"/>
            <p14:sldId id="559"/>
            <p14:sldId id="560"/>
            <p14:sldId id="418"/>
            <p14:sldId id="561"/>
            <p14:sldId id="562"/>
            <p14:sldId id="563"/>
            <p14:sldId id="564"/>
            <p14:sldId id="565"/>
            <p14:sldId id="566"/>
            <p14:sldId id="665"/>
            <p14:sldId id="567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467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5"/>
            <p14:sldId id="656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923"/>
    <a:srgbClr val="598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77307" autoAdjust="0"/>
  </p:normalViewPr>
  <p:slideViewPr>
    <p:cSldViewPr snapToGrid="0">
      <p:cViewPr varScale="1">
        <p:scale>
          <a:sx n="66" d="100"/>
          <a:sy n="66" d="100"/>
        </p:scale>
        <p:origin x="13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B9329-3FDC-4995-9200-356CC49694E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36B2C5E8-C02F-4EFC-BB49-138F46E651EF}" type="pres">
      <dgm:prSet presAssocID="{3D2B9329-3FDC-4995-9200-356CC49694E0}" presName="Name0" presStyleCnt="0">
        <dgm:presLayoutVars>
          <dgm:dir/>
          <dgm:animLvl val="lvl"/>
          <dgm:resizeHandles val="exact"/>
        </dgm:presLayoutVars>
      </dgm:prSet>
      <dgm:spPr/>
    </dgm:pt>
    <dgm:pt modelId="{ECA0C536-96D2-47EA-BBFE-32C4EF81D2DC}" type="pres">
      <dgm:prSet presAssocID="{3D2B9329-3FDC-4995-9200-356CC49694E0}" presName="dummy" presStyleCnt="0"/>
      <dgm:spPr/>
    </dgm:pt>
    <dgm:pt modelId="{1B1244B7-FB77-431B-9F12-A0605B926424}" type="pres">
      <dgm:prSet presAssocID="{3D2B9329-3FDC-4995-9200-356CC49694E0}" presName="linH" presStyleCnt="0"/>
      <dgm:spPr/>
    </dgm:pt>
    <dgm:pt modelId="{92D768DD-CB87-4E00-87A1-C09C4CDA9D83}" type="pres">
      <dgm:prSet presAssocID="{3D2B9329-3FDC-4995-9200-356CC49694E0}" presName="padding1" presStyleCnt="0"/>
      <dgm:spPr/>
    </dgm:pt>
    <dgm:pt modelId="{F798E049-F782-4500-A467-BD70BA8DA5D8}" type="pres">
      <dgm:prSet presAssocID="{3D2B9329-3FDC-4995-9200-356CC49694E0}" presName="padding2" presStyleCnt="0"/>
      <dgm:spPr/>
    </dgm:pt>
    <dgm:pt modelId="{88834F5D-C5DD-41F5-83E6-57ED145499D1}" type="pres">
      <dgm:prSet presAssocID="{3D2B9329-3FDC-4995-9200-356CC49694E0}" presName="negArrow" presStyleCnt="0"/>
      <dgm:spPr/>
    </dgm:pt>
    <dgm:pt modelId="{09704EDC-B19D-48F4-83D2-E06B70030009}" type="pres">
      <dgm:prSet presAssocID="{3D2B9329-3FDC-4995-9200-356CC49694E0}" presName="backgroundArrow" presStyleLbl="node1" presStyleIdx="0" presStyleCnt="1" custScaleX="10000" custScaleY="10225" custLinFactNeighborX="10102" custLinFactNeighborY="6509"/>
      <dgm:spPr/>
    </dgm:pt>
  </dgm:ptLst>
  <dgm:cxnLst>
    <dgm:cxn modelId="{E9CEBDFF-5001-46F1-AE25-05EE1D795E72}" type="presOf" srcId="{3D2B9329-3FDC-4995-9200-356CC49694E0}" destId="{36B2C5E8-C02F-4EFC-BB49-138F46E651EF}" srcOrd="0" destOrd="0" presId="urn:microsoft.com/office/officeart/2005/8/layout/hProcess3"/>
    <dgm:cxn modelId="{D54B279C-E6EB-4DE9-BE60-482762A70C5D}" type="presParOf" srcId="{36B2C5E8-C02F-4EFC-BB49-138F46E651EF}" destId="{ECA0C536-96D2-47EA-BBFE-32C4EF81D2DC}" srcOrd="0" destOrd="0" presId="urn:microsoft.com/office/officeart/2005/8/layout/hProcess3"/>
    <dgm:cxn modelId="{51907FB5-151F-42B6-9457-A58A999BDBFA}" type="presParOf" srcId="{36B2C5E8-C02F-4EFC-BB49-138F46E651EF}" destId="{1B1244B7-FB77-431B-9F12-A0605B926424}" srcOrd="1" destOrd="0" presId="urn:microsoft.com/office/officeart/2005/8/layout/hProcess3"/>
    <dgm:cxn modelId="{EA3A8A21-F223-413D-99C0-FDCB1302D431}" type="presParOf" srcId="{1B1244B7-FB77-431B-9F12-A0605B926424}" destId="{92D768DD-CB87-4E00-87A1-C09C4CDA9D83}" srcOrd="0" destOrd="0" presId="urn:microsoft.com/office/officeart/2005/8/layout/hProcess3"/>
    <dgm:cxn modelId="{18A8374B-A673-4346-B1E9-E82F95AD36FF}" type="presParOf" srcId="{1B1244B7-FB77-431B-9F12-A0605B926424}" destId="{F798E049-F782-4500-A467-BD70BA8DA5D8}" srcOrd="1" destOrd="0" presId="urn:microsoft.com/office/officeart/2005/8/layout/hProcess3"/>
    <dgm:cxn modelId="{B564282B-0E44-40E1-92A2-F17242706DAA}" type="presParOf" srcId="{1B1244B7-FB77-431B-9F12-A0605B926424}" destId="{88834F5D-C5DD-41F5-83E6-57ED145499D1}" srcOrd="2" destOrd="0" presId="urn:microsoft.com/office/officeart/2005/8/layout/hProcess3"/>
    <dgm:cxn modelId="{B335CEA3-6213-40DC-9282-694B78D20138}" type="presParOf" srcId="{1B1244B7-FB77-431B-9F12-A0605B926424}" destId="{09704EDC-B19D-48F4-83D2-E06B70030009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04EDC-B19D-48F4-83D2-E06B70030009}">
      <dsp:nvSpPr>
        <dsp:cNvPr id="0" name=""/>
        <dsp:cNvSpPr/>
      </dsp:nvSpPr>
      <dsp:spPr>
        <a:xfrm>
          <a:off x="821090" y="2774689"/>
          <a:ext cx="812800" cy="478529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E8CF1-80B4-4B83-B628-9BEDA9ABAF96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FB2E7-87FA-4698-8EA7-F4618BD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91.134.253.48:9000/" TargetMode="External"/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3" Type="http://schemas.openxmlformats.org/officeDocument/2006/relationships/hyperlink" Target="https://ropenscilabs.github.io/r-docker-tutorial/04-Dockerhub.html" TargetMode="External"/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3" Type="http://schemas.openxmlformats.org/officeDocument/2006/relationships/hyperlink" Target="http://91.134.253.48:9000/" TargetMode="External"/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30850232/how-to-config-multiple-eureka-servers-from-client-in-spring-cloud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30850232/how-to-config-multiple-eureka-servers-from-client-in-spring-cloud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30850232/how-to-config-multiple-eureka-servers-from-client-in-spring-cloud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2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7595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1034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1554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5952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0509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Agility: by </a:t>
            </a:r>
            <a:r>
              <a:rPr lang="fr-FR" dirty="0" err="1"/>
              <a:t>faster</a:t>
            </a:r>
            <a:r>
              <a:rPr lang="fr-FR" dirty="0"/>
              <a:t> </a:t>
            </a:r>
            <a:r>
              <a:rPr lang="fr-FR" dirty="0" err="1"/>
              <a:t>creating</a:t>
            </a:r>
            <a:r>
              <a:rPr lang="fr-FR" dirty="0"/>
              <a:t> containers and running </a:t>
            </a:r>
            <a:r>
              <a:rPr lang="fr-FR" dirty="0" err="1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3207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Agility: by </a:t>
            </a:r>
            <a:r>
              <a:rPr lang="fr-FR" dirty="0" err="1"/>
              <a:t>faster</a:t>
            </a:r>
            <a:r>
              <a:rPr lang="fr-FR" dirty="0"/>
              <a:t> </a:t>
            </a:r>
            <a:r>
              <a:rPr lang="fr-FR" dirty="0" err="1"/>
              <a:t>creating</a:t>
            </a:r>
            <a:r>
              <a:rPr lang="fr-FR" dirty="0"/>
              <a:t> containers and running </a:t>
            </a:r>
            <a:r>
              <a:rPr lang="fr-FR" dirty="0" err="1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101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Agility: by </a:t>
            </a:r>
            <a:r>
              <a:rPr lang="fr-FR" dirty="0" err="1"/>
              <a:t>faster</a:t>
            </a:r>
            <a:r>
              <a:rPr lang="fr-FR" dirty="0"/>
              <a:t> </a:t>
            </a:r>
            <a:r>
              <a:rPr lang="fr-FR" dirty="0" err="1"/>
              <a:t>creating</a:t>
            </a:r>
            <a:r>
              <a:rPr lang="fr-FR" dirty="0"/>
              <a:t> containers and running </a:t>
            </a:r>
            <a:r>
              <a:rPr lang="fr-FR" dirty="0" err="1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532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Agility: by </a:t>
            </a:r>
            <a:r>
              <a:rPr lang="fr-FR" dirty="0" err="1"/>
              <a:t>faster</a:t>
            </a:r>
            <a:r>
              <a:rPr lang="fr-FR" dirty="0"/>
              <a:t> </a:t>
            </a:r>
            <a:r>
              <a:rPr lang="fr-FR" dirty="0" err="1"/>
              <a:t>creating</a:t>
            </a:r>
            <a:r>
              <a:rPr lang="fr-FR" dirty="0"/>
              <a:t> containers and running </a:t>
            </a:r>
            <a:r>
              <a:rPr lang="fr-FR" dirty="0" err="1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8586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180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52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5579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2038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343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470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9824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NPM vs Yarn: the Difference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Yarn has a few differences 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First of all, Yarn caches all installed packages. Yarn is installing the packages simultaneously, and that is why Yarn is faster than NPM. They both download packages 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repository. Yarn generates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yarn.lock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lock down the versions of package’s dependencies by default. On the contrary,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this purpose offers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shrinkwrap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 command.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092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http://91.134.253.48:9000/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412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9715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215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9807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89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136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9035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478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8869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984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937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76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915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9118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727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08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284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5353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2527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7264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3752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4185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85026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947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61037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8336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32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39982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843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2776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6014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26119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8451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3843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5799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30073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376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84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39005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288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66006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2236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34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9087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15030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37677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64299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12050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04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92164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7377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1386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09153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5827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91704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0831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7315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08705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DALI: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 -p 8080:8080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springio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/limits-service</a:t>
            </a:r>
          </a:p>
          <a:p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 save -o limits-services.tar.gz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springio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/limits-service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8056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sudo</a:t>
            </a:r>
            <a:r>
              <a:rPr lang="en-US" dirty="0"/>
              <a:t> docker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 err="1"/>
              <a:t>sudo</a:t>
            </a:r>
            <a:r>
              <a:rPr lang="en-US" dirty="0"/>
              <a:t> docker stop cd52607be05b</a:t>
            </a:r>
          </a:p>
          <a:p>
            <a:r>
              <a:rPr lang="en-US" dirty="0" err="1"/>
              <a:t>sudo</a:t>
            </a:r>
            <a:r>
              <a:rPr lang="en-US" dirty="0"/>
              <a:t> docker rm cd52607be05b</a:t>
            </a:r>
          </a:p>
          <a:p>
            <a:r>
              <a:rPr lang="en-US" dirty="0" err="1"/>
              <a:t>sudo</a:t>
            </a:r>
            <a:r>
              <a:rPr lang="en-US" dirty="0"/>
              <a:t> docker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 err="1"/>
              <a:t>sudo</a:t>
            </a:r>
            <a:r>
              <a:rPr lang="en-US" dirty="0"/>
              <a:t> docker run -e "JAVA_OPTS=\"-</a:t>
            </a:r>
            <a:r>
              <a:rPr lang="en-US" dirty="0" err="1"/>
              <a:t>agentlib:jdwp</a:t>
            </a:r>
            <a:r>
              <a:rPr lang="en-US" dirty="0"/>
              <a:t>=transport=</a:t>
            </a:r>
            <a:r>
              <a:rPr lang="en-US" dirty="0" err="1"/>
              <a:t>dt_socket,address</a:t>
            </a:r>
            <a:r>
              <a:rPr lang="en-US" dirty="0"/>
              <a:t>=0.0.0.0:5005,server=</a:t>
            </a:r>
            <a:r>
              <a:rPr lang="en-US" dirty="0" err="1"/>
              <a:t>y,suspend</a:t>
            </a:r>
            <a:r>
              <a:rPr lang="en-US" dirty="0"/>
              <a:t>=n\"" -p 8080:8080 -p 5005:5005 -t </a:t>
            </a:r>
            <a:r>
              <a:rPr lang="en-US" dirty="0" err="1"/>
              <a:t>springio</a:t>
            </a:r>
            <a:r>
              <a:rPr lang="en-US" dirty="0"/>
              <a:t>/demo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28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17534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sudo</a:t>
            </a:r>
            <a:r>
              <a:rPr lang="en-US" dirty="0"/>
              <a:t> docker login --username=</a:t>
            </a:r>
            <a:r>
              <a:rPr lang="en-US" dirty="0" err="1"/>
              <a:t>yourhubusernam</a:t>
            </a:r>
            <a:endParaRPr lang="en-US" dirty="0"/>
          </a:p>
          <a:p>
            <a:r>
              <a:rPr lang="en-US" dirty="0"/>
              <a:t>docker images</a:t>
            </a:r>
            <a:br>
              <a:rPr lang="en-US" dirty="0"/>
            </a:br>
            <a:r>
              <a:rPr lang="en-US" dirty="0"/>
              <a:t>docker tag bb38976d03cf </a:t>
            </a:r>
            <a:r>
              <a:rPr lang="en-US" dirty="0" err="1"/>
              <a:t>yourhubusername</a:t>
            </a:r>
            <a:r>
              <a:rPr lang="en-US" dirty="0"/>
              <a:t>/</a:t>
            </a:r>
            <a:r>
              <a:rPr lang="en-US" dirty="0" err="1"/>
              <a:t>verse_gapminder:firsttry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 push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yourhubusername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verse_gapminder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docker save </a:t>
            </a:r>
            <a:r>
              <a:rPr lang="en-US" dirty="0" err="1"/>
              <a:t>verse_gapminder</a:t>
            </a:r>
            <a:r>
              <a:rPr lang="en-US" dirty="0"/>
              <a:t> &gt; verse_gapminder.tar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 load --input verse_gapminder.tar</a:t>
            </a:r>
          </a:p>
          <a:p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>
                <a:hlinkClick r:id="rId3"/>
              </a:rPr>
              <a:t>https://ropenscilabs.github.io/r-docker-tutorial/04-Dockerhub.html</a:t>
            </a:r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28406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1802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5287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20385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3439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4702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98240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NPM vs Yarn: the Difference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Yarn has a few differences 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First of all, Yarn caches all installed packages. Yarn is installing the packages simultaneously, and that is why Yarn is faster than NPM. They both download packages 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repository. Yarn generates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yarn.lock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lock down the versions of package’s dependencies by default. On the contrary,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this purpose offers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shrinkwrap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 command.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0922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http://91.134.253.48:9000/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4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3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4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54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73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95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4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42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72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22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08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96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65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8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45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2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061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27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24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9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08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19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75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54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9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04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29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665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56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05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12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51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311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949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539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1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935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692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08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See</a:t>
            </a:r>
            <a:r>
              <a:rPr lang="fr-FR" dirty="0"/>
              <a:t> how to </a:t>
            </a:r>
            <a:r>
              <a:rPr lang="fr-FR" dirty="0" err="1"/>
              <a:t>specify</a:t>
            </a:r>
            <a:r>
              <a:rPr lang="fr-FR" dirty="0"/>
              <a:t> </a:t>
            </a:r>
            <a:r>
              <a:rPr lang="fr-FR" dirty="0" err="1"/>
              <a:t>sureka</a:t>
            </a:r>
            <a:r>
              <a:rPr lang="fr-FR" dirty="0"/>
              <a:t> on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ip</a:t>
            </a:r>
            <a:r>
              <a:rPr lang="fr-FR" dirty="0"/>
              <a:t> and port: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https://stackoverflow.com/questions/30850232/how-to-config-multiple-eureka-servers-from-client-in-spring-cloud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dirty="0" err="1">
                <a:solidFill>
                  <a:schemeClr val="tx1"/>
                </a:solidFill>
              </a:rPr>
              <a:t>eureka.client.serviceUrl.defaultZone</a:t>
            </a:r>
            <a:r>
              <a:rPr lang="en-US" dirty="0">
                <a:solidFill>
                  <a:schemeClr val="tx1"/>
                </a:solidFill>
              </a:rPr>
              <a:t>=http://localhost:8761/eureka/</a:t>
            </a:r>
          </a:p>
          <a:p>
            <a:r>
              <a:rPr lang="en-US" dirty="0" err="1">
                <a:solidFill>
                  <a:schemeClr val="tx1"/>
                </a:solidFill>
              </a:rPr>
              <a:t>eureka.client.serviceUrl.defaultZone</a:t>
            </a:r>
            <a:r>
              <a:rPr lang="en-US" dirty="0">
                <a:solidFill>
                  <a:schemeClr val="tx1"/>
                </a:solidFill>
              </a:rPr>
              <a:t>=http://&lt;peer1host&gt;:&lt;peer1port&gt;/eureka,http://&lt;peer2host&gt;:&lt;peer2port&gt;/eureka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98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See</a:t>
            </a:r>
            <a:r>
              <a:rPr lang="fr-FR" dirty="0"/>
              <a:t> how to </a:t>
            </a:r>
            <a:r>
              <a:rPr lang="fr-FR" dirty="0" err="1"/>
              <a:t>specify</a:t>
            </a:r>
            <a:r>
              <a:rPr lang="fr-FR" dirty="0"/>
              <a:t> </a:t>
            </a:r>
            <a:r>
              <a:rPr lang="fr-FR" dirty="0" err="1"/>
              <a:t>sureka</a:t>
            </a:r>
            <a:r>
              <a:rPr lang="fr-FR" dirty="0"/>
              <a:t> on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ip</a:t>
            </a:r>
            <a:r>
              <a:rPr lang="fr-FR" dirty="0"/>
              <a:t> and port: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https://stackoverflow.com/questions/30850232/how-to-config-multiple-eureka-servers-from-client-in-spring-cloud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15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See</a:t>
            </a:r>
            <a:r>
              <a:rPr lang="fr-FR" dirty="0"/>
              <a:t> how to </a:t>
            </a:r>
            <a:r>
              <a:rPr lang="fr-FR" dirty="0" err="1"/>
              <a:t>specify</a:t>
            </a:r>
            <a:r>
              <a:rPr lang="fr-FR" dirty="0"/>
              <a:t> </a:t>
            </a:r>
            <a:r>
              <a:rPr lang="fr-FR" dirty="0" err="1"/>
              <a:t>sureka</a:t>
            </a:r>
            <a:r>
              <a:rPr lang="fr-FR" dirty="0"/>
              <a:t> on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ip</a:t>
            </a:r>
            <a:r>
              <a:rPr lang="fr-FR" dirty="0"/>
              <a:t> and port: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https://stackoverflow.com/questions/30850232/how-to-config-multiple-eureka-servers-from-client-in-spring-cloud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281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817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11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Fault</a:t>
            </a:r>
            <a:r>
              <a:rPr lang="fr-FR" dirty="0"/>
              <a:t> </a:t>
            </a:r>
            <a:r>
              <a:rPr lang="fr-FR" dirty="0" err="1"/>
              <a:t>toleration</a:t>
            </a:r>
            <a:r>
              <a:rPr lang="fr-FR" dirty="0"/>
              <a:t>: </a:t>
            </a:r>
            <a:r>
              <a:rPr lang="fr-FR" dirty="0" err="1"/>
              <a:t>Some</a:t>
            </a:r>
            <a:r>
              <a:rPr lang="fr-FR" dirty="0"/>
              <a:t> services are not up, I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defautl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 back</a:t>
            </a:r>
          </a:p>
          <a:p>
            <a:r>
              <a:rPr lang="fr-FR" dirty="0"/>
              <a:t>Service </a:t>
            </a:r>
            <a:r>
              <a:rPr lang="fr-FR" dirty="0" err="1"/>
              <a:t>aggregation</a:t>
            </a:r>
            <a:r>
              <a:rPr lang="fr-FR" dirty="0"/>
              <a:t>: </a:t>
            </a:r>
            <a:r>
              <a:rPr lang="fr-FR" dirty="0" err="1"/>
              <a:t>Instead</a:t>
            </a:r>
            <a:r>
              <a:rPr lang="fr-FR" dirty="0"/>
              <a:t> of </a:t>
            </a:r>
            <a:r>
              <a:rPr lang="fr-FR" dirty="0" err="1"/>
              <a:t>giving</a:t>
            </a:r>
            <a:r>
              <a:rPr lang="fr-FR" dirty="0"/>
              <a:t> to a consumer 15 </a:t>
            </a:r>
            <a:r>
              <a:rPr lang="fr-FR" dirty="0" err="1"/>
              <a:t>microservices</a:t>
            </a:r>
            <a:r>
              <a:rPr lang="fr-FR" dirty="0"/>
              <a:t>,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him</a:t>
            </a:r>
            <a:r>
              <a:rPr lang="fr-FR" dirty="0"/>
              <a:t> </a:t>
            </a:r>
            <a:r>
              <a:rPr lang="fr-FR" dirty="0" err="1"/>
              <a:t>just</a:t>
            </a:r>
            <a:r>
              <a:rPr lang="fr-FR" dirty="0"/>
              <a:t> one interface / one micro service /one api </a:t>
            </a:r>
            <a:r>
              <a:rPr lang="fr-FR" dirty="0" err="1"/>
              <a:t>gateway</a:t>
            </a:r>
            <a:r>
              <a:rPr lang="fr-FR" dirty="0"/>
              <a:t> to consume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02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17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7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29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301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63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98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830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05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793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6002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70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0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76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249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869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515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0830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559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521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497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37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8713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2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33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599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993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3774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7665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7161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054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management.security.enabled</a:t>
            </a:r>
            <a:r>
              <a:rPr lang="en-US" dirty="0"/>
              <a:t>=false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0760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3915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9673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1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867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2306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5993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RestTemplate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synchronous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blocking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WebClient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complete opposite of this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5374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RestTemplate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synchronous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blocking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WebClient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complete opposite of this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0826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625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65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5294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3064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6778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26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9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52457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42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3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525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7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921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hipster.tech/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hipster.tech/microservices-architecture/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hipster.tech/microservices-architecture/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.jhipster.tech/#/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.jhipster.tech/#/" TargetMode="Externa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rnpkg.com/en/docs/install#windows-stable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91.134.253.48:9000/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91.134.253.48:8761/" TargetMode="Externa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ker.com/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docker.com/docker-for-windows/install/" TargetMode="Externa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https://nodejs.org/de/docs/guides/nodejs-docker-webapp/" TargetMode="Externa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docker.com/" TargetMode="Externa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hipster.tech/" TargetMode="Externa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hipster.tech/microservices-architecture/" TargetMode="Externa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hipster.tech/microservices-architecture/" TargetMode="Externa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.jhipster.tech/#/" TargetMode="Externa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.jhipster.tech/#/" TargetMode="Externa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hyperlink" Target="https://yarnpkg.com/en/docs/install#windows-stable" TargetMode="Externa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hyperlink" Target="http://91.134.253.48:9000/" TargetMode="Externa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91.134.253.48:8761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localhost:9411/zipkin/" TargetMode="External"/><Relationship Id="rId3" Type="http://schemas.openxmlformats.org/officeDocument/2006/relationships/hyperlink" Target="http://localhost:8000/currency-exchange/from/EUR/to/INR" TargetMode="External"/><Relationship Id="rId7" Type="http://schemas.openxmlformats.org/officeDocument/2006/relationships/hyperlink" Target="http://localhost:8765/currency-conversion-service/currency-converter-feign/from/USD/to/INR/quantity/1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calhost:8765/currency-exchange-service/currency-exchange/from/EUR/to/INR" TargetMode="External"/><Relationship Id="rId5" Type="http://schemas.openxmlformats.org/officeDocument/2006/relationships/hyperlink" Target="http://localhost:8761/" TargetMode="External"/><Relationship Id="rId4" Type="http://schemas.openxmlformats.org/officeDocument/2006/relationships/hyperlink" Target="http://localhost:8001/currency-exchange/from/USD/to/INR" TargetMode="External"/><Relationship Id="rId9" Type="http://schemas.openxmlformats.org/officeDocument/2006/relationships/hyperlink" Target="http://localhost:8080/bus/refres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.io/tools3/sts/al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888/limits-service/defaul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888/limits-service/dev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limit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00/currency-exchange/from/USD/to/TND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00/currency-exchange/from/USD/to/TND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:8001/currency-exchange/from/USD/to/TND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00/h2-console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:8001/h2-console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100/currency-converter/from/EUR/to/TND/quantity/100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100/currency-converter/from/EUR/to/TND/quantity/100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100/currency-converter-feign/from/EUR/to/TND/quantity/100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100/currency-converter-feign/from/USD/to/TND/quantity/100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761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100/currency-converter-feign/from/USD/to/TND/quantity/100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761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00/currency-exchange/from/EUR/to/TND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calhost:8765/currency-exchange-service/currency-exchange/from/EUR/to/TND" TargetMode="External"/><Relationship Id="rId4" Type="http://schemas.openxmlformats.org/officeDocument/2006/relationships/hyperlink" Target="http://localhost:8765/%7bapplication-name%7d/%7buri%7d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100/currency-converter-feign/from/USD/to/TND/quantity/100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765/%7bapplication-name%7d/%7buri%7d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:8765/currency-conversion-service/currency-converter-feign/from/USD/to/TND/quantity/100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765/currency-conversion-service/currency-converter-feign/from/USD/to/TND/quantity/100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lang.org/downloads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bbitmq.com/install-window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maven.org/remote_content?g=io.zipkin.java&amp;a=zipkin-server&amp;v=LATEST&amp;c=exec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:9411/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9411/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limits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actuator/refresh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calhost:8081/limits" TargetMode="External"/><Relationship Id="rId4" Type="http://schemas.openxmlformats.org/officeDocument/2006/relationships/hyperlink" Target="http://localhost:8080/limits" TargetMode="Externa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actuator/bus-refresh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fault-tolerance-example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100/currency-converter-nextlevel/from/USD/to/TND/quantity/100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9E397D-9B0C-4F5F-A7B3-0323942CC4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Microservices</a:t>
            </a:r>
            <a:br>
              <a:rPr lang="fr-FR" dirty="0"/>
            </a:br>
            <a:r>
              <a:rPr lang="fr-FR" dirty="0"/>
              <a:t>&amp;</a:t>
            </a:r>
            <a:br>
              <a:rPr lang="fr-FR" dirty="0"/>
            </a:br>
            <a:r>
              <a:rPr lang="fr-FR" dirty="0"/>
              <a:t>Spring Cloud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C199193-28F4-4371-9BD7-88411EAEF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4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0A3C-98AB-4E03-9847-A9950DA0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Spring Cloud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C40637-A5AC-49C1-A40D-331D3FF7A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2954338"/>
            <a:ext cx="8382000" cy="25241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6BB01-C7F1-4547-86B9-0845BA16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B5E-356A-40A7-BCB7-1F73D9AB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82D6-BFD8-4470-8913-6CA81C3E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628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100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B26F7E-854B-411C-928A-21ED1B123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6AFCC-65F5-4C7D-B7B4-A177596D1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53" y="1277190"/>
            <a:ext cx="8947954" cy="47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870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101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B26F7E-854B-411C-928A-21ED1B123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DE26DD-FDA5-4A04-BEE6-6813DCF94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908" y="1222260"/>
            <a:ext cx="97059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798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102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B26F7E-854B-411C-928A-21ED1B123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5803F-C922-4293-827C-839C8E8A0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976312"/>
            <a:ext cx="95631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959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103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B26F7E-854B-411C-928A-21ED1B123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240A2D-741C-492C-9560-B5A4FC2CB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1128451"/>
            <a:ext cx="95440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222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104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EC7292-2FEE-489A-98E3-C508F5D70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3539" y="1128451"/>
            <a:ext cx="9884921" cy="49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47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105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F9AD00-0D01-4D2B-B9D9-D983A026B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042987"/>
            <a:ext cx="97059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6871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106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4AAA9-348D-4CD3-8A72-7B104A41E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1262906"/>
            <a:ext cx="96202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278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107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366C1-0CA1-48B4-B939-8D9598121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1128451"/>
            <a:ext cx="96964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6136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2623-015F-402E-87E3-312BEB28C8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Microservices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BCA4AEB-FB02-46B5-9039-0980E1144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43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JHipster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109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536"/>
            <a:ext cx="9601196" cy="3823332"/>
          </a:xfrm>
        </p:spPr>
        <p:txBody>
          <a:bodyPr/>
          <a:lstStyle/>
          <a:p>
            <a:r>
              <a:rPr lang="fr-FR" dirty="0" err="1"/>
              <a:t>JHipster</a:t>
            </a:r>
            <a:r>
              <a:rPr lang="fr-FR" dirty="0"/>
              <a:t> = Java Hipster</a:t>
            </a:r>
          </a:p>
          <a:p>
            <a:r>
              <a:rPr lang="en-US" dirty="0">
                <a:hlinkClick r:id="rId3"/>
              </a:rPr>
              <a:t>https://www.jhipster.tech/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CBE69-1165-4547-9715-9743E32AF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514" y="3337375"/>
            <a:ext cx="8213387" cy="23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0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ACC1-6E9A-4C8D-891E-B274A2D7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Spring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C946-552F-4D4F-9D1C-5F53430BB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1800A-476F-4FB5-B96B-FEE8DD63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9F371-DE07-49AA-989B-2DD8B765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1C41A-5828-4815-A844-361FC8CE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C87FC-FD29-4F1A-B6CA-87E2DA81B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055" y="1959448"/>
            <a:ext cx="6324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07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Architecture of </a:t>
            </a:r>
            <a:r>
              <a:rPr lang="en-US" dirty="0" err="1"/>
              <a:t>Jhipster</a:t>
            </a:r>
            <a:r>
              <a:rPr lang="en-US" dirty="0"/>
              <a:t> microservices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110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536"/>
            <a:ext cx="9601196" cy="382333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https://www.jhipster.tech/microservices-architecture/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7898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Architecture of </a:t>
            </a:r>
            <a:r>
              <a:rPr lang="en-US" dirty="0" err="1"/>
              <a:t>Jhipster</a:t>
            </a:r>
            <a:r>
              <a:rPr lang="en-US" dirty="0"/>
              <a:t> microservices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111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536"/>
            <a:ext cx="9601196" cy="382333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https://www.jhipster.tech/microservices-architecture/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D8951-81E4-4BDF-95B3-B64CF05A7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283" y="-1"/>
            <a:ext cx="12259283" cy="700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4898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</a:t>
            </a:r>
            <a:r>
              <a:rPr lang="en-US" dirty="0" err="1"/>
              <a:t>JHipster</a:t>
            </a:r>
            <a:r>
              <a:rPr lang="en-US" dirty="0"/>
              <a:t> application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112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536"/>
            <a:ext cx="9601196" cy="3823332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https://start.jhipster.tech/#/</a:t>
            </a:r>
            <a:endParaRPr lang="en-US" dirty="0"/>
          </a:p>
          <a:p>
            <a:r>
              <a:rPr lang="en-US" dirty="0"/>
              <a:t>Register</a:t>
            </a:r>
          </a:p>
          <a:p>
            <a:r>
              <a:rPr lang="en-US" dirty="0"/>
              <a:t>Login</a:t>
            </a:r>
          </a:p>
          <a:p>
            <a:r>
              <a:rPr lang="en-US" dirty="0"/>
              <a:t>Click on Create application menu</a:t>
            </a:r>
          </a:p>
          <a:p>
            <a:pPr lvl="1"/>
            <a:r>
              <a:rPr lang="en-US" dirty="0"/>
              <a:t>Application name: day36storeapp01</a:t>
            </a:r>
          </a:p>
          <a:p>
            <a:pPr lvl="1"/>
            <a:r>
              <a:rPr lang="en-US" dirty="0"/>
              <a:t>Application type: microservice gateway</a:t>
            </a:r>
          </a:p>
          <a:p>
            <a:pPr lvl="1"/>
            <a:r>
              <a:rPr lang="en-US" dirty="0" err="1"/>
              <a:t>Frong</a:t>
            </a:r>
            <a:r>
              <a:rPr lang="en-US" dirty="0"/>
              <a:t> End: Angular</a:t>
            </a:r>
          </a:p>
          <a:p>
            <a:r>
              <a:rPr lang="en-US" dirty="0"/>
              <a:t>Download as zip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493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one microservice application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113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536"/>
            <a:ext cx="9601196" cy="3823332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https://start.jhipster.tech/#/</a:t>
            </a:r>
            <a:endParaRPr lang="en-US" dirty="0"/>
          </a:p>
          <a:p>
            <a:r>
              <a:rPr lang="en-US" dirty="0"/>
              <a:t>Login</a:t>
            </a:r>
          </a:p>
          <a:p>
            <a:r>
              <a:rPr lang="en-US" dirty="0"/>
              <a:t>Click on Create application menu</a:t>
            </a:r>
          </a:p>
          <a:p>
            <a:pPr lvl="1"/>
            <a:r>
              <a:rPr lang="en-US" dirty="0"/>
              <a:t>Application name: day36invoiceapp01</a:t>
            </a:r>
          </a:p>
          <a:p>
            <a:pPr lvl="1"/>
            <a:r>
              <a:rPr lang="en-US" dirty="0"/>
              <a:t>Application type: microservice application</a:t>
            </a:r>
          </a:p>
          <a:p>
            <a:pPr lvl="1"/>
            <a:r>
              <a:rPr lang="en-US" dirty="0"/>
              <a:t>(No Front End option is shown)</a:t>
            </a:r>
          </a:p>
          <a:p>
            <a:r>
              <a:rPr lang="en-US" dirty="0"/>
              <a:t>Download as zip file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1248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one microservice application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114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536"/>
            <a:ext cx="9601196" cy="3823332"/>
          </a:xfrm>
        </p:spPr>
        <p:txBody>
          <a:bodyPr>
            <a:normAutofit/>
          </a:bodyPr>
          <a:lstStyle/>
          <a:p>
            <a:r>
              <a:rPr lang="en-US" dirty="0"/>
              <a:t>Extract the 2 zip packages</a:t>
            </a:r>
          </a:p>
          <a:p>
            <a:r>
              <a:rPr lang="en-US" dirty="0"/>
              <a:t>Open </a:t>
            </a:r>
            <a:r>
              <a:rPr lang="en-US" dirty="0" err="1"/>
              <a:t>cmd</a:t>
            </a:r>
            <a:r>
              <a:rPr lang="en-US" dirty="0"/>
              <a:t> console in day36storeapp01</a:t>
            </a:r>
          </a:p>
          <a:p>
            <a:r>
              <a:rPr lang="en-US" dirty="0"/>
              <a:t>We will install </a:t>
            </a:r>
            <a:r>
              <a:rPr lang="en-US" dirty="0" err="1"/>
              <a:t>npm</a:t>
            </a:r>
            <a:r>
              <a:rPr lang="en-US" dirty="0"/>
              <a:t> dependencies using yarn. So we need to install yarn first. </a:t>
            </a:r>
          </a:p>
          <a:p>
            <a:pPr lvl="1"/>
            <a:r>
              <a:rPr lang="en-US" dirty="0"/>
              <a:t>Download &amp; Install yarn: </a:t>
            </a:r>
            <a:r>
              <a:rPr lang="en-US" dirty="0">
                <a:hlinkClick r:id="rId3"/>
              </a:rPr>
              <a:t>https://yarnpkg.com/en/docs/install#windows-stable</a:t>
            </a:r>
            <a:endParaRPr lang="en-US" dirty="0"/>
          </a:p>
          <a:p>
            <a:pPr lvl="1"/>
            <a:r>
              <a:rPr lang="en-US" dirty="0"/>
              <a:t>Open </a:t>
            </a:r>
            <a:r>
              <a:rPr lang="en-US" dirty="0" err="1"/>
              <a:t>cmd</a:t>
            </a:r>
            <a:r>
              <a:rPr lang="en-US" dirty="0"/>
              <a:t> in day36storeapp01</a:t>
            </a:r>
          </a:p>
          <a:p>
            <a:pPr lvl="1"/>
            <a:r>
              <a:rPr lang="en-US" dirty="0"/>
              <a:t>Type: yarn</a:t>
            </a:r>
          </a:p>
          <a:p>
            <a:pPr lvl="2"/>
            <a:r>
              <a:rPr lang="en-US" dirty="0"/>
              <a:t>It will take a long time for installation</a:t>
            </a:r>
          </a:p>
          <a:p>
            <a:pPr lvl="1"/>
            <a:r>
              <a:rPr lang="en-US" dirty="0"/>
              <a:t>Type: yarn start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9751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53EC-54E5-47A5-8C51-5D22C5B5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one microservice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EFF04-C0A8-49AC-995B-A2EF3B1EA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docker-compose -f </a:t>
            </a:r>
            <a:r>
              <a:rPr lang="en-US" dirty="0" err="1"/>
              <a:t>src</a:t>
            </a:r>
            <a:r>
              <a:rPr lang="en-US" dirty="0"/>
              <a:t>/main/docker/</a:t>
            </a:r>
            <a:r>
              <a:rPr lang="en-US" dirty="0" err="1"/>
              <a:t>jhipster-registry.yml</a:t>
            </a:r>
            <a:r>
              <a:rPr lang="en-US" dirty="0"/>
              <a:t> up -d</a:t>
            </a:r>
          </a:p>
          <a:p>
            <a:r>
              <a:rPr lang="fr-FR" dirty="0"/>
              <a:t>./</a:t>
            </a:r>
            <a:r>
              <a:rPr lang="fr-FR" dirty="0" err="1"/>
              <a:t>mvnw</a:t>
            </a:r>
            <a:r>
              <a:rPr lang="fr-FR" dirty="0"/>
              <a:t> (for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 err="1"/>
              <a:t>See</a:t>
            </a:r>
            <a:r>
              <a:rPr lang="fr-FR" dirty="0"/>
              <a:t> Front End at: </a:t>
            </a:r>
          </a:p>
          <a:p>
            <a:r>
              <a:rPr lang="en-US" dirty="0">
                <a:hlinkClick r:id="rId3"/>
              </a:rPr>
              <a:t>http://91.134.253.48:8080/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Jhispter</a:t>
            </a:r>
            <a:r>
              <a:rPr lang="en-US" dirty="0"/>
              <a:t> registry:</a:t>
            </a:r>
          </a:p>
          <a:p>
            <a:r>
              <a:rPr lang="en-US" dirty="0">
                <a:hlinkClick r:id="rId4"/>
              </a:rPr>
              <a:t>http://91.134.253.48:8761/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CA094-28E4-4863-9F64-68649A46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E340-BC9F-4BAA-B887-2D76384D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79A12-795A-473F-BDB5-ED12AC92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5354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6D8580C-E813-4C51-BE9C-B7C66B296E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2716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B91E42-5BCF-4696-8D0B-DF442972B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4003" y="1573735"/>
            <a:ext cx="10513671" cy="436575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546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118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A57AC-4570-4C7A-B383-D8E03D63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2C4C31-9481-424C-85F8-A4A8ACB74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128451"/>
            <a:ext cx="93154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9615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119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A57AC-4570-4C7A-B383-D8E03D63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A641F-8A09-4AFB-8111-3B09F540A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320840"/>
            <a:ext cx="93154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5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ACC1-6E9A-4C8D-891E-B274A2D7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Spring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C946-552F-4D4F-9D1C-5F53430BB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1800A-476F-4FB5-B96B-FEE8DD63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9F371-DE07-49AA-989B-2DD8B765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1C41A-5828-4815-A844-361FC8CE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759AD-53F8-4D80-87AA-B57D218E7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326" y="2556932"/>
            <a:ext cx="7953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2263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120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A57AC-4570-4C7A-B383-D8E03D63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C9AD45-D456-41B1-A48E-309F45163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7" y="1517929"/>
            <a:ext cx="95345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3052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121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A57AC-4570-4C7A-B383-D8E03D63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B4659-BEDD-4B48-8724-5B042A1BD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1275927"/>
            <a:ext cx="96678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837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122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A57AC-4570-4C7A-B383-D8E03D63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3B6B4-B325-47C9-B8AA-E4CC0918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1038225"/>
            <a:ext cx="94773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379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123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A57AC-4570-4C7A-B383-D8E03D63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2FD32-AC8E-4469-8281-294939D79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1128451"/>
            <a:ext cx="94583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360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A57AC-4570-4C7A-B383-D8E03D63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240A0-FFDB-4CE3-BD47-55F6DE4F3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1260254"/>
            <a:ext cx="95916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4273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A57AC-4570-4C7A-B383-D8E03D63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47ED0-E734-41F4-88ED-8D32D18AD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7" y="1184160"/>
            <a:ext cx="95345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6014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A57AC-4570-4C7A-B383-D8E03D63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6FEEF-80D7-44D3-B10F-DD6BB3B68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1238491"/>
            <a:ext cx="95726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0562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127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A57AC-4570-4C7A-B383-D8E03D63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DEE1E-B7CB-4F01-8CB4-72FC2FDCA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93686"/>
            <a:ext cx="96012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0277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128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A57AC-4570-4C7A-B383-D8E03D63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4A4DEC-599A-438E-B13A-0E427653F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1383582"/>
            <a:ext cx="94107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670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129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2C813B-EDD9-4393-BBC3-A35FE74AC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2503" y="1275196"/>
            <a:ext cx="9306994" cy="471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8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ACC1-6E9A-4C8D-891E-B274A2D7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Spring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C946-552F-4D4F-9D1C-5F53430BB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1800A-476F-4FB5-B96B-FEE8DD63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9F371-DE07-49AA-989B-2DD8B765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1C41A-5828-4815-A844-361FC8CE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A5BF83-5589-490E-A10B-7F6A3D365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461" y="2093384"/>
            <a:ext cx="70770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20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Terminologies in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130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9144E0-F266-4A5E-B367-C7F78DDEF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860E1C-FE6A-4B47-A941-F40A9AC3D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872" y="1307986"/>
            <a:ext cx="96964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6160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Started with Docker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0CB2E-9022-413E-8D2E-309E5F919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5135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Started with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132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9144E0-F266-4A5E-B367-C7F78DDEF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2F1BDB-CFAE-4136-91C6-C484BBA82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022" y="1128451"/>
            <a:ext cx="96393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4794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803F-5FAC-45A9-88EE-28E4799B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221-BACF-43BE-A3A6-4E1F7D2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8DC3-DFAD-4C28-BF4B-2729371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0BB7-782E-4EAA-A943-1130844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133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9144E0-F266-4A5E-B367-C7F78DDEF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https://www.docker.com/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Download and install docker for windows: </a:t>
            </a:r>
          </a:p>
          <a:p>
            <a:r>
              <a:rPr lang="en-US" dirty="0">
                <a:hlinkClick r:id="rId4"/>
              </a:rPr>
              <a:t>https://docs.docker.com/docker-for-windows/install/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6189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59C2-78E4-4DC6-9F40-4AEB7B5C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Enable </a:t>
            </a:r>
            <a:r>
              <a:rPr lang="fr-FR" dirty="0" err="1"/>
              <a:t>HyperV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2D383-AF20-478E-85AA-145C216FC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Open the menu: « Activer ou désactiver </a:t>
            </a:r>
          </a:p>
          <a:p>
            <a:pPr marL="0" indent="0">
              <a:buNone/>
            </a:pPr>
            <a:r>
              <a:rPr lang="fr-FR" dirty="0"/>
              <a:t>des fonctionnalités Windows »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Select Hyper-V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A1189-CDD7-429E-9A5B-EE143DBB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9C5BE-9601-4A90-A044-F97E7C59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CB57D-AF73-4311-A132-0A95A3DB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32201-96CF-4BC8-A44F-4B713A1C2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31" y="2176114"/>
            <a:ext cx="4177140" cy="369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2640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BEC8E9B-89FE-49A7-994D-BFD899FBDB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Running Your First Container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F2ECE76-CC08-4C3F-B14C-0DF8843C7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4099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A8D1-5D14-4C5E-B9D0-7E60129F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5D43-50D6-4A7A-9B2B-C80A3600A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&gt; docker run hello-world</a:t>
            </a:r>
          </a:p>
          <a:p>
            <a:r>
              <a:rPr lang="en-US" dirty="0"/>
              <a:t>See output</a:t>
            </a:r>
          </a:p>
          <a:p>
            <a:endParaRPr lang="en-US" dirty="0"/>
          </a:p>
          <a:p>
            <a:r>
              <a:rPr lang="en-US" dirty="0"/>
              <a:t>&gt; docker run -it ubuntu bash</a:t>
            </a:r>
          </a:p>
          <a:p>
            <a:r>
              <a:rPr lang="en-US" dirty="0"/>
              <a:t>Enter in ubuntu container and execute bash command</a:t>
            </a:r>
          </a:p>
          <a:p>
            <a:r>
              <a:rPr lang="en-US" dirty="0"/>
              <a:t>&gt; ls</a:t>
            </a:r>
          </a:p>
          <a:p>
            <a:r>
              <a:rPr lang="en-US" dirty="0"/>
              <a:t>&gt; exit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C6321-857C-4D32-9596-BD7EDD8A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21238-1CC4-4C5D-8566-BDDE6DD1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10DDF-62CB-4A9C-90E6-03C34DB9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9013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A8D1-5D14-4C5E-B9D0-7E60129F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5D43-50D6-4A7A-9B2B-C80A3600A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&gt; docker image --help</a:t>
            </a:r>
          </a:p>
          <a:p>
            <a:r>
              <a:rPr lang="en-US" dirty="0"/>
              <a:t>See possible options (ls, pull, push, rm, tag…)</a:t>
            </a:r>
          </a:p>
          <a:p>
            <a:r>
              <a:rPr lang="en-US" dirty="0"/>
              <a:t>&gt; docker image 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C6321-857C-4D32-9596-BD7EDD8A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21238-1CC4-4C5D-8566-BDDE6DD1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10DDF-62CB-4A9C-90E6-03C34DB9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9588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A8D1-5D14-4C5E-B9D0-7E60129F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5D43-50D6-4A7A-9B2B-C80A3600A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&gt; docker container --help</a:t>
            </a:r>
          </a:p>
          <a:p>
            <a:pPr lvl="1"/>
            <a:r>
              <a:rPr lang="en-US" dirty="0"/>
              <a:t>See possible options (kill, logs, ls, pause, </a:t>
            </a:r>
            <a:r>
              <a:rPr lang="en-US" dirty="0" err="1"/>
              <a:t>restar</a:t>
            </a:r>
            <a:r>
              <a:rPr lang="en-US" dirty="0"/>
              <a:t>, rm, start, stop…)</a:t>
            </a:r>
          </a:p>
          <a:p>
            <a:r>
              <a:rPr lang="en-US" dirty="0"/>
              <a:t>&gt; docker container ls</a:t>
            </a:r>
          </a:p>
          <a:p>
            <a:r>
              <a:rPr lang="en-US" dirty="0"/>
              <a:t>&gt; docker container stop 4e968d06c83a</a:t>
            </a:r>
          </a:p>
          <a:p>
            <a:r>
              <a:rPr lang="en-US" dirty="0"/>
              <a:t>&gt; docker container ls</a:t>
            </a:r>
          </a:p>
          <a:p>
            <a:r>
              <a:rPr lang="en-US" dirty="0"/>
              <a:t>&gt; docker container start 4e968d06c83a</a:t>
            </a:r>
          </a:p>
          <a:p>
            <a:r>
              <a:rPr lang="en-US" dirty="0"/>
              <a:t>&gt; docker container ls</a:t>
            </a:r>
          </a:p>
          <a:p>
            <a:r>
              <a:rPr lang="en-US" dirty="0"/>
              <a:t>&gt; docker container logs 4e968d06c83a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C6321-857C-4D32-9596-BD7EDD8A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21238-1CC4-4C5D-8566-BDDE6DD1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10DDF-62CB-4A9C-90E6-03C34DB9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0603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B664C2-70E9-4FC1-AA69-B64F556085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Docker CLI Basics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9688A56-15A6-4E4E-B227-F6C1F2F48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7D64-F22B-410F-9EE8-0AAA9191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Spring Cloud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2DC881-8197-4E3F-946A-B3181DF86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0880" y="2459679"/>
            <a:ext cx="7600950" cy="26765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8E631-9E6A-46E3-9496-D38363CC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3F246-671A-4F0E-B160-073B0DA4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F7BC-3EDE-4F70-8AD8-F0A9A5D9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094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A8D1-5D14-4C5E-B9D0-7E60129F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Dockerfile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30D127-4452-42BE-8EBE-1B73D0A83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3448" y="2265633"/>
            <a:ext cx="9465103" cy="33178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C6321-857C-4D32-9596-BD7EDD8A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21238-1CC4-4C5D-8566-BDDE6DD1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10DDF-62CB-4A9C-90E6-03C34DB9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7032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A8D1-5D14-4C5E-B9D0-7E60129F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Dockerfile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C6321-857C-4D32-9596-BD7EDD8A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21238-1CC4-4C5D-8566-BDDE6DD1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10DDF-62CB-4A9C-90E6-03C34DB9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141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3F8B15-5F4F-4DAF-B80D-BDBC9784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2D00B6-0E7C-4319-9D5A-3FEE9B605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447" y="1963059"/>
            <a:ext cx="7785370" cy="37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5480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CFF1-D1AC-4E85-A462-0218DFF7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Dockerfile</a:t>
            </a:r>
            <a:r>
              <a:rPr lang="en-US" dirty="0"/>
              <a:t>: Create the Node.js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AB48-E2C5-48CA-9ECE-BC2FBFB7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https://nodejs.org/de/docs/guides/nodejs-docker-webapp/</a:t>
            </a:r>
            <a:endParaRPr lang="en-US" dirty="0"/>
          </a:p>
          <a:p>
            <a:endParaRPr lang="en-US" dirty="0"/>
          </a:p>
          <a:p>
            <a:r>
              <a:rPr lang="en-US" dirty="0"/>
              <a:t>After creating </a:t>
            </a:r>
            <a:r>
              <a:rPr lang="en-US" dirty="0" err="1"/>
              <a:t>dockerfile</a:t>
            </a:r>
            <a:r>
              <a:rPr lang="en-US" dirty="0"/>
              <a:t>:</a:t>
            </a:r>
          </a:p>
          <a:p>
            <a:r>
              <a:rPr lang="en-US" dirty="0"/>
              <a:t>Docker build –t </a:t>
            </a:r>
            <a:r>
              <a:rPr lang="en-US" dirty="0" err="1"/>
              <a:t>berrais</a:t>
            </a:r>
            <a:r>
              <a:rPr lang="en-US" dirty="0"/>
              <a:t>/node-web-app 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11EF2-736F-49D7-B81E-8482B71F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CF36B-05A3-493F-BF7D-1616489B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8773F-1FB3-4FC4-87D7-4FFABB4B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886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7FF5-0733-4D2A-A67F-FCFDE66A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Environment Variables for the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EF86D-6EFE-44C3-833C-C6D16CA9A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Add</a:t>
            </a:r>
            <a:r>
              <a:rPr lang="fr-FR" dirty="0"/>
              <a:t> to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dockerfile</a:t>
            </a:r>
            <a:r>
              <a:rPr lang="fr-FR" dirty="0"/>
              <a:t> of </a:t>
            </a:r>
            <a:r>
              <a:rPr lang="fr-FR" dirty="0" err="1"/>
              <a:t>node</a:t>
            </a:r>
            <a:r>
              <a:rPr lang="fr-FR" dirty="0"/>
              <a:t> image:</a:t>
            </a:r>
          </a:p>
          <a:p>
            <a:r>
              <a:rPr lang="fr-FR" dirty="0"/>
              <a:t>ENV </a:t>
            </a:r>
            <a:r>
              <a:rPr lang="fr-FR" dirty="0" err="1"/>
              <a:t>foo</a:t>
            </a:r>
            <a:r>
              <a:rPr lang="fr-FR" dirty="0"/>
              <a:t> «bar»</a:t>
            </a:r>
          </a:p>
          <a:p>
            <a:r>
              <a:rPr lang="fr-FR" dirty="0"/>
              <a:t>Run </a:t>
            </a:r>
            <a:r>
              <a:rPr lang="fr-FR" dirty="0" err="1"/>
              <a:t>echo</a:t>
            </a:r>
            <a:r>
              <a:rPr lang="fr-FR" dirty="0"/>
              <a:t> «bar » </a:t>
            </a:r>
            <a:endParaRPr lang="en-US" dirty="0"/>
          </a:p>
          <a:p>
            <a:endParaRPr lang="fr-FR" dirty="0"/>
          </a:p>
          <a:p>
            <a:r>
              <a:rPr lang="fr-FR" dirty="0"/>
              <a:t>Docker </a:t>
            </a:r>
            <a:r>
              <a:rPr lang="fr-FR" dirty="0" err="1"/>
              <a:t>build</a:t>
            </a:r>
            <a:r>
              <a:rPr lang="fr-FR" dirty="0"/>
              <a:t> 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0F37F-2F7B-46AE-9060-4B679155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A907A-8F02-4E8F-8E5F-86FFE698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F83F0-9251-4DC7-BD52-A8226A6C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2142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0E39-8AA4-4A5B-B61E-242B4E5A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Tagging the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071F9-F45D-4BDE-A9C9-7516DA8A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docker tag </a:t>
            </a:r>
            <a:r>
              <a:rPr lang="fr-FR" dirty="0" err="1"/>
              <a:t>berrais</a:t>
            </a:r>
            <a:r>
              <a:rPr lang="fr-FR" dirty="0"/>
              <a:t>/</a:t>
            </a:r>
            <a:r>
              <a:rPr lang="fr-FR" dirty="0" err="1"/>
              <a:t>node</a:t>
            </a:r>
            <a:r>
              <a:rPr lang="fr-FR" dirty="0"/>
              <a:t>-web-app </a:t>
            </a:r>
            <a:r>
              <a:rPr lang="fr-FR" dirty="0" err="1"/>
              <a:t>berrais</a:t>
            </a:r>
            <a:r>
              <a:rPr lang="fr-FR" dirty="0"/>
              <a:t>/node-web-app:v0.0.0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11C5-C6C8-47EC-B7FA-EB6582A9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93956-4ED0-454D-9915-89216273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9975-F9DE-4858-B81B-DE2AAD80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9391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E8F6-2E36-4C9D-AAD2-E814CBBE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the Logs of the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F70F5-15AB-4E45-872A-82FDA6888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docker logs …. –</a:t>
            </a:r>
            <a:r>
              <a:rPr lang="fr-FR" dirty="0" err="1"/>
              <a:t>until</a:t>
            </a:r>
            <a:r>
              <a:rPr lang="fr-FR" dirty="0"/>
              <a:t> 2s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65563-ED36-44A6-A41E-D4C24A75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D463F-4A45-4FBC-B495-91F13ED8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BFDBA-3463-4739-8A3C-ADE156C3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4377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5D5F-A931-48E4-939B-D8A16D2F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 Ports and 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6C2BA-C506-47B8-8D18-FC8D5DB29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Docker run –p 127,0,0,1:8080:8080 </a:t>
            </a:r>
            <a:r>
              <a:rPr lang="fr-FR" dirty="0" err="1"/>
              <a:t>berrais</a:t>
            </a:r>
            <a:r>
              <a:rPr lang="fr-FR" dirty="0"/>
              <a:t>/</a:t>
            </a:r>
            <a:r>
              <a:rPr lang="fr-FR" dirty="0" err="1"/>
              <a:t>node</a:t>
            </a:r>
            <a:r>
              <a:rPr lang="fr-FR" dirty="0"/>
              <a:t>-web-app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ACE97-3C2A-48DF-A60B-94A67641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45C22-EFA5-4A22-8097-0A1D42B9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C33B7-BC2A-4FC4-B2F3-BA8417AC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5098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1D8FA1-9EB4-4042-A842-D1AC44995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Creating</a:t>
            </a:r>
            <a:r>
              <a:rPr lang="fr-FR" dirty="0"/>
              <a:t> application file </a:t>
            </a:r>
            <a:r>
              <a:rPr lang="fr-FR" dirty="0" err="1"/>
              <a:t>with</a:t>
            </a:r>
            <a:r>
              <a:rPr lang="fr-FR" dirty="0"/>
              <a:t> docker compose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AE0F6D3-87F6-4071-9A9E-49AC16FF86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5151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5D5F-A931-48E4-939B-D8A16D2F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 Compose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579AD1-8A65-4668-8FBC-C07C853E3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761" y="2557463"/>
            <a:ext cx="6820478" cy="33178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ACE97-3C2A-48DF-A60B-94A67641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45C22-EFA5-4A22-8097-0A1D42B9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C33B7-BC2A-4FC4-B2F3-BA8417AC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9112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1246-1749-426B-B83A-48BD03E8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9A009-DE29-4DF8-8B3C-EBE634D0A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F56CB-8BFB-483C-A04F-99B348FF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1B09D-C796-4E31-A35F-3C870917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C8791-9607-4C9A-96B0-2A1E1800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AAE33B-AF82-4C02-90F5-B6BF86177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90" y="873946"/>
            <a:ext cx="9419617" cy="445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7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7D64-F22B-410F-9EE8-0AAA9191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Spring Cloud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8E631-9E6A-46E3-9496-D38363CC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3F246-671A-4F0E-B160-073B0DA4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F7BC-3EDE-4F70-8AD8-F0A9A5D9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6E54BC-7956-4DDE-9082-85DBE439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BA2669-B959-4304-9931-039BCA52B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51" y="2463800"/>
            <a:ext cx="66103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5155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D6C0-2F41-4899-8226-A6AC3CC3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BCED4-1D41-4D9E-9C20-2E2244648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5BF37-A2E8-4E4D-8E01-7B0C3B4F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EA892-CB23-4DAA-B8DC-D8139EB9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8D41F-CB5A-4B0B-926D-1A58FF0E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85BA7E-B4B2-4E01-A337-69D0A5FF3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24" y="1245328"/>
            <a:ext cx="9993549" cy="40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4583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BD46-8B9B-46D5-903F-DCCA8630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F31FE-3B07-4859-8114-A15FD9E31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Vi </a:t>
            </a:r>
            <a:r>
              <a:rPr lang="en-US" dirty="0"/>
              <a:t>/home/</a:t>
            </a:r>
            <a:r>
              <a:rPr lang="en-US" dirty="0" err="1"/>
              <a:t>ayoub</a:t>
            </a:r>
            <a:r>
              <a:rPr lang="en-US" dirty="0"/>
              <a:t>/2019/05/27/day36storeapp01/</a:t>
            </a:r>
            <a:r>
              <a:rPr lang="en-US" dirty="0" err="1"/>
              <a:t>src</a:t>
            </a:r>
            <a:r>
              <a:rPr lang="en-US" dirty="0"/>
              <a:t>/main/docker/</a:t>
            </a:r>
            <a:r>
              <a:rPr lang="en-US" dirty="0" err="1"/>
              <a:t>app.yml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970DA-23A7-47D8-BB25-1CB7A017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CB3FF-6B42-42D1-9642-58B63909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FD2CC-867A-47ED-9146-F50DF1D1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6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2AF1-D1C7-49A6-B2D4-D7A38A51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08860-CAFE-4E11-83B2-210D7503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9540-2163-4638-A30D-C841C5C4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6CCD1-9194-40BD-8914-4B61B08B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152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84B1BCB-BFC4-4848-B046-E32D92581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6B7FE6-4D06-4721-9DDB-148A3369C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56" y="1814929"/>
            <a:ext cx="11439343" cy="34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9027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C033-1AD8-4452-9966-4F589500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47237-4134-467A-9211-76BE67BFC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7AC33-8D8F-4B06-B9F1-9195DB1E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5E751-B287-4CD3-83CF-72BF0F58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D2659-0C04-4B55-99ED-5D61C064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153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C19EF-DEB8-45A2-9520-0DB12134C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3" y="1351965"/>
            <a:ext cx="10606391" cy="395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2961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BCFC-0222-4EEA-8E23-B6A40DDE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92237-7542-4159-915A-28705E733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D3FD7-4AE2-45B3-8496-DFEC5BEC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6AC36-881F-43A7-8884-D22D29C9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F05A0-9D5F-4286-9B01-873FE21E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1DAA1-3B1A-4C4F-B104-563B2BDB4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01" y="1643545"/>
            <a:ext cx="9798996" cy="31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955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6323-DB0A-4679-BD8C-EE552FD3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Your Docker Compose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99AE06-07F0-4E88-BDFD-AC074E39C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2575801"/>
            <a:ext cx="9601200" cy="32811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53B1E-F616-4658-8C0D-BE879648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022F1-9AB2-4A57-B8E5-2A433195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F6B44-60F3-4CFD-A444-7CBADEED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43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3C02-70F8-47E0-81CC-6CD2F5E6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and Stopping Using Docker Compose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52D36-5518-4276-958E-69FF83FC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Docker-compose –f </a:t>
            </a:r>
            <a:r>
              <a:rPr lang="fr-FR" dirty="0" err="1"/>
              <a:t>file.yml</a:t>
            </a:r>
            <a:r>
              <a:rPr lang="fr-FR" dirty="0"/>
              <a:t> up</a:t>
            </a:r>
          </a:p>
          <a:p>
            <a:endParaRPr lang="fr-FR" dirty="0"/>
          </a:p>
          <a:p>
            <a:r>
              <a:rPr lang="fr-FR" dirty="0"/>
              <a:t>Docker-compose –f </a:t>
            </a:r>
            <a:r>
              <a:rPr lang="fr-FR" dirty="0" err="1"/>
              <a:t>file.yml</a:t>
            </a:r>
            <a:r>
              <a:rPr lang="fr-FR" dirty="0"/>
              <a:t> up –d</a:t>
            </a:r>
          </a:p>
          <a:p>
            <a:endParaRPr lang="fr-FR" dirty="0"/>
          </a:p>
          <a:p>
            <a:r>
              <a:rPr lang="fr-FR" dirty="0"/>
              <a:t>Docker-compose –f </a:t>
            </a:r>
            <a:r>
              <a:rPr lang="fr-FR" dirty="0" err="1"/>
              <a:t>file.yml</a:t>
            </a:r>
            <a:r>
              <a:rPr lang="fr-FR" dirty="0"/>
              <a:t> down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BD143-1792-4DBE-9D37-AB926B84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10D6A-BD28-4BC3-94FE-59F4C5A6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85573-50E9-4F42-A271-DA87A155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3547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658D33-D8FB-4005-BAC9-FAFB36D77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Docker Registry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59DF2F6-5D0C-41AB-885A-D53C81663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666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3C02-70F8-47E0-81CC-6CD2F5E6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52D36-5518-4276-958E-69FF83FC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BD143-1792-4DBE-9D37-AB926B84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10D6A-BD28-4BC3-94FE-59F4C5A6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85573-50E9-4F42-A271-DA87A155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158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D093B-B599-43CD-BF0B-55F295F26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03" y="496054"/>
            <a:ext cx="11520791" cy="57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0874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70DB-28E1-4E30-B130-53B4FC0F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 Registry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D2D0C-CCE6-43A5-98A1-1525D5D51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5CF0-6D52-4FB2-8CE8-CBB0E2DD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3A7B0-8700-4339-ABCF-A1DC12C3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E8C81-7FB7-46D6-BF44-BF1D9B76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159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E01CA8-750A-4F37-BE74-06E3CD1D1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40" y="2148614"/>
            <a:ext cx="9750357" cy="29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2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7D64-F22B-410F-9EE8-0AAA9191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of Microservices Architectures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8E631-9E6A-46E3-9496-D38363CC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3F246-671A-4F0E-B160-073B0DA4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F7BC-3EDE-4F70-8AD8-F0A9A5D9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6E54BC-7956-4DDE-9082-85DBE439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C16B6-D042-4C2E-8D93-12C7B6326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601" y="2556932"/>
            <a:ext cx="84201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944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2E2D-2A0C-4D21-8DF2-5C268B63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 Registry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AE9FD-817A-427F-90E0-07759BDB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DADA6-9AC5-40CB-BB16-3BC9C539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2145D-3B8D-44C9-BD24-04585162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160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5B089F-BF8C-40C8-8AC1-A7B82249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F20045-319C-4EE0-A4DB-AD21C62AA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26" y="1998752"/>
            <a:ext cx="10343745" cy="35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9558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2E2D-2A0C-4D21-8DF2-5C268B63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 Registry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AE9FD-817A-427F-90E0-07759BDB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DADA6-9AC5-40CB-BB16-3BC9C539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2145D-3B8D-44C9-BD24-04585162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161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4C4575-8B28-4DD7-BC71-B7A4F73D5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https://hub.docker.com/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3324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6986-57C9-4E5B-9341-E600F96D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Pushing and Pulling Images in Registry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DF1C7-5B66-4909-B8F8-09DC98F56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Docker login </a:t>
            </a:r>
          </a:p>
          <a:p>
            <a:r>
              <a:rPr lang="fr-FR" dirty="0"/>
              <a:t>Docker image push …</a:t>
            </a:r>
          </a:p>
          <a:p>
            <a:r>
              <a:rPr lang="fr-FR" dirty="0"/>
              <a:t>Docker image pull 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6CA85-48CC-4F13-A756-EA27CA9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2FD6-95E7-4FD1-B12A-9F1DBA6A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48312-CADC-47C4-8A35-248193A1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230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1B07AF7-C1E5-4855-808E-8190BEF20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Exercise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4043B2C-4153-4B73-9F23-953379991E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684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6986-57C9-4E5B-9341-E600F96D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Ship your code in a </a:t>
            </a:r>
            <a:r>
              <a:rPr lang="en-US" dirty="0" err="1"/>
              <a:t>dokcer</a:t>
            </a:r>
            <a:r>
              <a:rPr lang="en-US" dirty="0"/>
              <a:t>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DF1C7-5B66-4909-B8F8-09DC98F56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Create</a:t>
            </a:r>
            <a:r>
              <a:rPr lang="fr-FR" dirty="0"/>
              <a:t> a new </a:t>
            </a:r>
            <a:r>
              <a:rPr lang="fr-FR" dirty="0" err="1"/>
              <a:t>HelloWorld</a:t>
            </a:r>
            <a:r>
              <a:rPr lang="fr-FR" dirty="0"/>
              <a:t> </a:t>
            </a:r>
            <a:r>
              <a:rPr lang="fr-FR" dirty="0" err="1"/>
              <a:t>SpringBoot</a:t>
            </a:r>
            <a:r>
              <a:rPr lang="fr-FR" dirty="0"/>
              <a:t> application</a:t>
            </a:r>
          </a:p>
          <a:p>
            <a:r>
              <a:rPr lang="fr-FR" dirty="0" err="1"/>
              <a:t>Dockerize</a:t>
            </a:r>
            <a:r>
              <a:rPr lang="fr-FR" dirty="0"/>
              <a:t> </a:t>
            </a:r>
            <a:r>
              <a:rPr lang="fr-FR" dirty="0" err="1"/>
              <a:t>it</a:t>
            </a:r>
            <a:endParaRPr lang="fr-FR" dirty="0"/>
          </a:p>
          <a:p>
            <a:r>
              <a:rPr lang="fr-FR" dirty="0"/>
              <a:t>Push </a:t>
            </a:r>
            <a:r>
              <a:rPr lang="fr-FR" dirty="0" err="1"/>
              <a:t>it</a:t>
            </a:r>
            <a:r>
              <a:rPr lang="fr-FR" dirty="0"/>
              <a:t> in Docker Hub.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6CA85-48CC-4F13-A756-EA27CA9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2FD6-95E7-4FD1-B12A-9F1DBA6A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48312-CADC-47C4-8A35-248193A1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5338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5F7B-F3F0-44CD-9314-4E57F878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Dockerfile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E16B-285C-4470-BA22-E86DA3CEC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openjdk:8-jdk-alpine</a:t>
            </a:r>
          </a:p>
          <a:p>
            <a:r>
              <a:rPr lang="en-US" dirty="0"/>
              <a:t>VOLUME /</a:t>
            </a:r>
            <a:r>
              <a:rPr lang="en-US" dirty="0" err="1"/>
              <a:t>tmp</a:t>
            </a:r>
            <a:endParaRPr lang="en-US" dirty="0"/>
          </a:p>
          <a:p>
            <a:r>
              <a:rPr lang="en-US" dirty="0"/>
              <a:t>ARG JAR_FILE</a:t>
            </a:r>
          </a:p>
          <a:p>
            <a:r>
              <a:rPr lang="en-US" dirty="0"/>
              <a:t>ADD ${JAR_FILE} app.jar</a:t>
            </a:r>
          </a:p>
          <a:p>
            <a:r>
              <a:rPr lang="en-US" dirty="0"/>
              <a:t>ENTRYPOINT ["java", "-jar", "/app.jar"]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C161A-68AD-4EB0-B646-355D3DD2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8B1B0-711E-4F32-90ED-8BDD85F0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65017-3022-47A5-A5DA-C05AA025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635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5F7B-F3F0-44CD-9314-4E57F878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pom.xml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E16B-285C-4470-BA22-E86DA3CEC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&lt;properties&gt;</a:t>
            </a:r>
          </a:p>
          <a:p>
            <a:r>
              <a:rPr lang="en-US" dirty="0"/>
              <a:t>                &lt;</a:t>
            </a:r>
            <a:r>
              <a:rPr lang="en-US" dirty="0" err="1"/>
              <a:t>java.version</a:t>
            </a:r>
            <a:r>
              <a:rPr lang="en-US" dirty="0"/>
              <a:t>&gt;1.8&lt;/</a:t>
            </a:r>
            <a:r>
              <a:rPr lang="en-US" dirty="0" err="1"/>
              <a:t>java.version</a:t>
            </a:r>
            <a:r>
              <a:rPr lang="en-US" dirty="0"/>
              <a:t>&gt;</a:t>
            </a:r>
          </a:p>
          <a:p>
            <a:r>
              <a:rPr lang="en-US" b="1" dirty="0"/>
              <a:t>                   &lt;</a:t>
            </a:r>
            <a:r>
              <a:rPr lang="en-US" b="1" dirty="0" err="1"/>
              <a:t>docker.image.prefix</a:t>
            </a:r>
            <a:r>
              <a:rPr lang="en-US" b="1" dirty="0"/>
              <a:t>&gt;</a:t>
            </a:r>
            <a:r>
              <a:rPr lang="en-US" b="1" dirty="0" err="1"/>
              <a:t>springio</a:t>
            </a:r>
            <a:r>
              <a:rPr lang="en-US" b="1" dirty="0"/>
              <a:t>&lt;/</a:t>
            </a:r>
            <a:r>
              <a:rPr lang="en-US" b="1" dirty="0" err="1"/>
              <a:t>docker.image.prefix</a:t>
            </a:r>
            <a:r>
              <a:rPr lang="en-US" b="1" dirty="0"/>
              <a:t>&gt;</a:t>
            </a:r>
          </a:p>
          <a:p>
            <a:r>
              <a:rPr lang="en-US" dirty="0"/>
              <a:t>        &lt;/properties&gt;</a:t>
            </a:r>
          </a:p>
          <a:p>
            <a:endParaRPr lang="en-US" dirty="0"/>
          </a:p>
          <a:p>
            <a:r>
              <a:rPr lang="en-US" dirty="0"/>
              <a:t>Add what is below (next slide) to:  /project/build/plugins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C161A-68AD-4EB0-B646-355D3DD2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8B1B0-711E-4F32-90ED-8BDD85F0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65017-3022-47A5-A5DA-C05AA025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999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5F7B-F3F0-44CD-9314-4E57F878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pom.xml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E16B-285C-4470-BA22-E86DA3CEC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&lt;plugin&gt;</a:t>
            </a:r>
          </a:p>
          <a:p>
            <a:r>
              <a:rPr lang="en-US" dirty="0"/>
              <a:t>	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com.spotify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		&lt;</a:t>
            </a:r>
            <a:r>
              <a:rPr lang="en-US" dirty="0" err="1"/>
              <a:t>artifactId</a:t>
            </a:r>
            <a:r>
              <a:rPr lang="en-US" dirty="0"/>
              <a:t>&gt;</a:t>
            </a:r>
            <a:r>
              <a:rPr lang="en-US" dirty="0" err="1"/>
              <a:t>dockerfile</a:t>
            </a:r>
            <a:r>
              <a:rPr lang="en-US" dirty="0"/>
              <a:t>-maven-plugin&lt;/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		&lt;version&gt;1.4.9&lt;/version&gt;</a:t>
            </a:r>
          </a:p>
          <a:p>
            <a:r>
              <a:rPr lang="en-US" dirty="0"/>
              <a:t>		&lt;configuration&gt;</a:t>
            </a:r>
          </a:p>
          <a:p>
            <a:r>
              <a:rPr lang="en-US" dirty="0"/>
              <a:t>				&lt;repository&gt;${</a:t>
            </a:r>
            <a:r>
              <a:rPr lang="en-US" dirty="0" err="1"/>
              <a:t>docker.image.prefix</a:t>
            </a:r>
            <a:r>
              <a:rPr lang="en-US" dirty="0"/>
              <a:t>}/${</a:t>
            </a:r>
            <a:r>
              <a:rPr lang="en-US" dirty="0" err="1"/>
              <a:t>project.artifactId</a:t>
            </a:r>
            <a:r>
              <a:rPr lang="en-US" dirty="0"/>
              <a:t>}&lt;/repository&gt;</a:t>
            </a:r>
          </a:p>
          <a:p>
            <a:r>
              <a:rPr lang="en-US" dirty="0"/>
              <a:t>				&lt;</a:t>
            </a:r>
            <a:r>
              <a:rPr lang="en-US" dirty="0" err="1"/>
              <a:t>buildArgs</a:t>
            </a:r>
            <a:r>
              <a:rPr lang="en-US" dirty="0"/>
              <a:t>&gt;</a:t>
            </a:r>
          </a:p>
          <a:p>
            <a:r>
              <a:rPr lang="en-US" dirty="0"/>
              <a:t>						&lt;JAR_FILE&gt;target/${</a:t>
            </a:r>
            <a:r>
              <a:rPr lang="en-US" dirty="0" err="1"/>
              <a:t>project.build.finalName</a:t>
            </a:r>
            <a:r>
              <a:rPr lang="en-US" dirty="0"/>
              <a:t>}.jar&lt;/JAR_FILE&gt;</a:t>
            </a:r>
          </a:p>
          <a:p>
            <a:r>
              <a:rPr lang="en-US" dirty="0"/>
              <a:t>				&lt;/</a:t>
            </a:r>
            <a:r>
              <a:rPr lang="en-US" dirty="0" err="1"/>
              <a:t>buildArgs</a:t>
            </a:r>
            <a:r>
              <a:rPr lang="en-US" dirty="0"/>
              <a:t>&gt;</a:t>
            </a:r>
          </a:p>
          <a:p>
            <a:r>
              <a:rPr lang="en-US" dirty="0"/>
              <a:t>		&lt;/configuration&gt;</a:t>
            </a:r>
          </a:p>
          <a:p>
            <a:r>
              <a:rPr lang="en-US" dirty="0"/>
              <a:t>&lt;/plugin&gt;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C161A-68AD-4EB0-B646-355D3DD2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8B1B0-711E-4F32-90ED-8BDD85F0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65017-3022-47A5-A5DA-C05AA025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981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D567-A123-4197-95C7-A33A18A6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Run </a:t>
            </a:r>
            <a:r>
              <a:rPr lang="fr-FR" dirty="0" err="1"/>
              <a:t>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9CFC-EB0D-4FC0-92BA-C6212CFF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mvn</a:t>
            </a:r>
            <a:r>
              <a:rPr lang="en-US" dirty="0"/>
              <a:t> install </a:t>
            </a:r>
            <a:r>
              <a:rPr lang="en-US" dirty="0" err="1"/>
              <a:t>dockerfile:build</a:t>
            </a:r>
            <a:endParaRPr lang="en-US" dirty="0"/>
          </a:p>
          <a:p>
            <a:r>
              <a:rPr lang="sv-SE" dirty="0"/>
              <a:t>docker run -p 91.134.253.48:8080:8080 springio/demo</a:t>
            </a:r>
          </a:p>
          <a:p>
            <a:r>
              <a:rPr lang="sv-SE" dirty="0"/>
              <a:t>docker run -</a:t>
            </a:r>
            <a:r>
              <a:rPr lang="sv-SE"/>
              <a:t>p 8080:8080 </a:t>
            </a:r>
            <a:r>
              <a:rPr lang="sv-SE" dirty="0"/>
              <a:t>springio/demo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379B0-FA60-4BDF-9B57-B1D33380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C81B6-82B4-487F-9D0A-7D6AE761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3AEB5-B5FF-43E1-AC38-67158CE3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4475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8C31-9D2A-4B63-9490-BADB4B94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Run </a:t>
            </a:r>
            <a:r>
              <a:rPr lang="fr-FR" dirty="0" err="1"/>
              <a:t>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C2583-F5E3-45F7-8EF4-1EB336C23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Relaunch the docker image with dev profile</a:t>
            </a:r>
          </a:p>
          <a:p>
            <a:r>
              <a:rPr lang="en-US" dirty="0"/>
              <a:t>docker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docker stop 8ecb7229ee49</a:t>
            </a:r>
          </a:p>
          <a:p>
            <a:r>
              <a:rPr lang="en-US" dirty="0"/>
              <a:t>docker rm 8ecb7229ee49</a:t>
            </a:r>
          </a:p>
          <a:p>
            <a:r>
              <a:rPr lang="en-US" dirty="0"/>
              <a:t>docker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docker run -e "SPRING_PROFILES_ACTIVE=dev" -p 8080:8080 -t </a:t>
            </a:r>
            <a:r>
              <a:rPr lang="en-US" dirty="0" err="1"/>
              <a:t>springio</a:t>
            </a:r>
            <a:r>
              <a:rPr lang="en-US" dirty="0"/>
              <a:t>/demo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Check that in logs you have you see: The following profiles are active: dev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2C71C-286B-4B46-8575-6206B1A8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02914-CBD0-49A5-B056-E505E92F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67733-C189-4C9E-AEE2-CE80723E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4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7D64-F22B-410F-9EE8-0AAA9191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of Microservices Architectures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8E631-9E6A-46E3-9496-D38363CC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3F246-671A-4F0E-B160-073B0DA4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F7BC-3EDE-4F70-8AD8-F0A9A5D9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6E54BC-7956-4DDE-9082-85DBE439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E26BA-12D6-44AD-9E8E-76257C230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2764897"/>
            <a:ext cx="77724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5385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D6EB-8B7A-474D-9BE1-DF51BFD0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Tagging</a:t>
            </a:r>
            <a:r>
              <a:rPr lang="fr-FR"/>
              <a:t> image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88FC-EE8E-432D-9F2E-33AF1651E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sudo</a:t>
            </a:r>
            <a:r>
              <a:rPr lang="en-US" dirty="0"/>
              <a:t> docker tag </a:t>
            </a:r>
            <a:r>
              <a:rPr lang="en-US" dirty="0" err="1"/>
              <a:t>springio</a:t>
            </a:r>
            <a:r>
              <a:rPr lang="en-US" dirty="0"/>
              <a:t>/demo </a:t>
            </a:r>
            <a:r>
              <a:rPr lang="en-US" dirty="0" err="1"/>
              <a:t>springio</a:t>
            </a:r>
            <a:r>
              <a:rPr lang="en-US" dirty="0"/>
              <a:t>/</a:t>
            </a:r>
            <a:r>
              <a:rPr lang="en-US" dirty="0" err="1"/>
              <a:t>demo:latest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0E48C-FC58-47B1-930B-0F610EAB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F3C1E-51CF-4447-B153-54377976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Robotica</a:t>
            </a:r>
            <a:r>
              <a:rPr lang="en-US" dirty="0"/>
              <a:t> Technology - By Ayoub </a:t>
            </a:r>
            <a:r>
              <a:rPr lang="en-US" dirty="0" err="1"/>
              <a:t>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A5FBA-78CD-4881-8222-767FABAB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9630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2623-015F-402E-87E3-312BEB28C8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Microservices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BCA4AEB-FB02-46B5-9039-0980E1144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3771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JHipster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172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536"/>
            <a:ext cx="9601196" cy="3823332"/>
          </a:xfrm>
        </p:spPr>
        <p:txBody>
          <a:bodyPr/>
          <a:lstStyle/>
          <a:p>
            <a:r>
              <a:rPr lang="fr-FR" dirty="0" err="1"/>
              <a:t>JHipster</a:t>
            </a:r>
            <a:r>
              <a:rPr lang="fr-FR" dirty="0"/>
              <a:t> = Java Hipster</a:t>
            </a:r>
          </a:p>
          <a:p>
            <a:r>
              <a:rPr lang="en-US" dirty="0">
                <a:hlinkClick r:id="rId3"/>
              </a:rPr>
              <a:t>https://www.jhipster.tech/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CBE69-1165-4547-9715-9743E32AF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514" y="3337375"/>
            <a:ext cx="8213387" cy="23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182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Architecture of </a:t>
            </a:r>
            <a:r>
              <a:rPr lang="en-US" dirty="0" err="1"/>
              <a:t>Jhipster</a:t>
            </a:r>
            <a:r>
              <a:rPr lang="en-US" dirty="0"/>
              <a:t> microservices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173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536"/>
            <a:ext cx="9601196" cy="382333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https://www.jhipster.tech/microservices-architecture/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9402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Architecture of </a:t>
            </a:r>
            <a:r>
              <a:rPr lang="en-US" dirty="0" err="1"/>
              <a:t>Jhipster</a:t>
            </a:r>
            <a:r>
              <a:rPr lang="en-US" dirty="0"/>
              <a:t> microservices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174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536"/>
            <a:ext cx="9601196" cy="382333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https://www.jhipster.tech/microservices-architecture/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D8951-81E4-4BDF-95B3-B64CF05A7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283" y="-1"/>
            <a:ext cx="12259283" cy="700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3963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</a:t>
            </a:r>
            <a:r>
              <a:rPr lang="en-US" dirty="0" err="1"/>
              <a:t>JHipster</a:t>
            </a:r>
            <a:r>
              <a:rPr lang="en-US" dirty="0"/>
              <a:t> application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175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536"/>
            <a:ext cx="9601196" cy="3823332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https://start.jhipster.tech/#/</a:t>
            </a:r>
            <a:endParaRPr lang="en-US" dirty="0"/>
          </a:p>
          <a:p>
            <a:r>
              <a:rPr lang="en-US" dirty="0"/>
              <a:t>Register</a:t>
            </a:r>
          </a:p>
          <a:p>
            <a:r>
              <a:rPr lang="en-US" dirty="0"/>
              <a:t>Login</a:t>
            </a:r>
          </a:p>
          <a:p>
            <a:r>
              <a:rPr lang="en-US" dirty="0"/>
              <a:t>Click on Create application menu</a:t>
            </a:r>
          </a:p>
          <a:p>
            <a:pPr lvl="1"/>
            <a:r>
              <a:rPr lang="en-US" dirty="0"/>
              <a:t>Application name: day36storeapp01</a:t>
            </a:r>
          </a:p>
          <a:p>
            <a:pPr lvl="1"/>
            <a:r>
              <a:rPr lang="en-US" dirty="0"/>
              <a:t>Application type: microservice gateway</a:t>
            </a:r>
          </a:p>
          <a:p>
            <a:pPr lvl="1"/>
            <a:r>
              <a:rPr lang="en-US" dirty="0" err="1"/>
              <a:t>Frong</a:t>
            </a:r>
            <a:r>
              <a:rPr lang="en-US" dirty="0"/>
              <a:t> End: Angular</a:t>
            </a:r>
          </a:p>
          <a:p>
            <a:r>
              <a:rPr lang="en-US" dirty="0"/>
              <a:t>Download as zip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0303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one microservice application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176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536"/>
            <a:ext cx="9601196" cy="3823332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https://start.jhipster.tech/#/</a:t>
            </a:r>
            <a:endParaRPr lang="en-US" dirty="0"/>
          </a:p>
          <a:p>
            <a:r>
              <a:rPr lang="en-US" dirty="0"/>
              <a:t>Login</a:t>
            </a:r>
          </a:p>
          <a:p>
            <a:r>
              <a:rPr lang="en-US" dirty="0"/>
              <a:t>Click on Create application menu</a:t>
            </a:r>
          </a:p>
          <a:p>
            <a:pPr lvl="1"/>
            <a:r>
              <a:rPr lang="en-US" dirty="0"/>
              <a:t>Application name: day36invoiceapp01</a:t>
            </a:r>
          </a:p>
          <a:p>
            <a:pPr lvl="1"/>
            <a:r>
              <a:rPr lang="en-US" dirty="0"/>
              <a:t>Application type: microservice application</a:t>
            </a:r>
          </a:p>
          <a:p>
            <a:pPr lvl="1"/>
            <a:r>
              <a:rPr lang="en-US" dirty="0"/>
              <a:t>(No Front End option is shown)</a:t>
            </a:r>
          </a:p>
          <a:p>
            <a:r>
              <a:rPr lang="en-US" dirty="0"/>
              <a:t>Download as zip file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6338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one microservice application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177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33C02-2824-4223-B99F-6B4EA8A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536"/>
            <a:ext cx="9601196" cy="3823332"/>
          </a:xfrm>
        </p:spPr>
        <p:txBody>
          <a:bodyPr>
            <a:normAutofit/>
          </a:bodyPr>
          <a:lstStyle/>
          <a:p>
            <a:r>
              <a:rPr lang="en-US" dirty="0"/>
              <a:t>Extract the 2 zip packages</a:t>
            </a:r>
          </a:p>
          <a:p>
            <a:r>
              <a:rPr lang="en-US" dirty="0"/>
              <a:t>Open </a:t>
            </a:r>
            <a:r>
              <a:rPr lang="en-US" dirty="0" err="1"/>
              <a:t>cmd</a:t>
            </a:r>
            <a:r>
              <a:rPr lang="en-US" dirty="0"/>
              <a:t> console in day36storeapp01</a:t>
            </a:r>
          </a:p>
          <a:p>
            <a:r>
              <a:rPr lang="en-US" dirty="0"/>
              <a:t>We will install </a:t>
            </a:r>
            <a:r>
              <a:rPr lang="en-US" dirty="0" err="1"/>
              <a:t>npm</a:t>
            </a:r>
            <a:r>
              <a:rPr lang="en-US" dirty="0"/>
              <a:t> dependencies using yarn. So we need to install yarn first. </a:t>
            </a:r>
          </a:p>
          <a:p>
            <a:pPr lvl="1"/>
            <a:r>
              <a:rPr lang="en-US" dirty="0"/>
              <a:t>Download &amp; Install yarn: </a:t>
            </a:r>
            <a:r>
              <a:rPr lang="en-US" dirty="0">
                <a:hlinkClick r:id="rId3"/>
              </a:rPr>
              <a:t>https://yarnpkg.com/en/docs/install#windows-stable</a:t>
            </a:r>
            <a:endParaRPr lang="en-US" dirty="0"/>
          </a:p>
          <a:p>
            <a:pPr lvl="1"/>
            <a:r>
              <a:rPr lang="en-US" dirty="0"/>
              <a:t>Open </a:t>
            </a:r>
            <a:r>
              <a:rPr lang="en-US" dirty="0" err="1"/>
              <a:t>cmd</a:t>
            </a:r>
            <a:r>
              <a:rPr lang="en-US" dirty="0"/>
              <a:t> in day36storeapp01</a:t>
            </a:r>
          </a:p>
          <a:p>
            <a:pPr lvl="1"/>
            <a:r>
              <a:rPr lang="en-US" dirty="0"/>
              <a:t>Type: yarn</a:t>
            </a:r>
          </a:p>
          <a:p>
            <a:pPr lvl="2"/>
            <a:r>
              <a:rPr lang="en-US" dirty="0"/>
              <a:t>It will take a long time for installation</a:t>
            </a:r>
          </a:p>
          <a:p>
            <a:pPr lvl="1"/>
            <a:r>
              <a:rPr lang="en-US" dirty="0"/>
              <a:t>Type: yarn start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0096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53EC-54E5-47A5-8C51-5D22C5B5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one microservice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EFF04-C0A8-49AC-995B-A2EF3B1EA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docker-compose -f </a:t>
            </a:r>
            <a:r>
              <a:rPr lang="en-US" dirty="0" err="1"/>
              <a:t>src</a:t>
            </a:r>
            <a:r>
              <a:rPr lang="en-US" dirty="0"/>
              <a:t>/main/docker/</a:t>
            </a:r>
            <a:r>
              <a:rPr lang="en-US" dirty="0" err="1"/>
              <a:t>jhipster-registry.yml</a:t>
            </a:r>
            <a:r>
              <a:rPr lang="en-US" dirty="0"/>
              <a:t> up -d</a:t>
            </a:r>
          </a:p>
          <a:p>
            <a:r>
              <a:rPr lang="fr-FR" dirty="0"/>
              <a:t>./</a:t>
            </a:r>
            <a:r>
              <a:rPr lang="fr-FR" dirty="0" err="1"/>
              <a:t>mvnw</a:t>
            </a:r>
            <a:r>
              <a:rPr lang="fr-FR" dirty="0"/>
              <a:t> (for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 err="1"/>
              <a:t>See</a:t>
            </a:r>
            <a:r>
              <a:rPr lang="fr-FR" dirty="0"/>
              <a:t> Front End at: </a:t>
            </a:r>
          </a:p>
          <a:p>
            <a:r>
              <a:rPr lang="en-US" dirty="0">
                <a:hlinkClick r:id="rId3"/>
              </a:rPr>
              <a:t>http://91.134.253.48:8080/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Jhispter</a:t>
            </a:r>
            <a:r>
              <a:rPr lang="en-US" dirty="0"/>
              <a:t> registry:</a:t>
            </a:r>
          </a:p>
          <a:p>
            <a:r>
              <a:rPr lang="en-US" dirty="0">
                <a:hlinkClick r:id="rId4"/>
              </a:rPr>
              <a:t>http://91.134.253.48:8761/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CA094-28E4-4863-9F64-68649A46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E340-BC9F-4BAA-B887-2D76384D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79A12-795A-473F-BDB5-ED12AC92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6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7D64-F22B-410F-9EE8-0AAA9191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of Microservices Architectures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8E631-9E6A-46E3-9496-D38363CC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3F246-671A-4F0E-B160-073B0DA4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F7BC-3EDE-4F70-8AD8-F0A9A5D9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6E54BC-7956-4DDE-9082-85DBE439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8663A-FED1-404E-9343-705D93AB7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126" y="2246539"/>
            <a:ext cx="84867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8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D08C-6DDA-440E-B3D4-04839434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Microservice Components - Standardizing Ports and URL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6732A14-B225-4F06-9792-86FEA9E1B6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70266" y="2206586"/>
          <a:ext cx="6720840" cy="3291840"/>
        </p:xfrm>
        <a:graphic>
          <a:graphicData uri="http://schemas.openxmlformats.org/drawingml/2006/table">
            <a:tbl>
              <a:tblPr/>
              <a:tblGrid>
                <a:gridCol w="3360420">
                  <a:extLst>
                    <a:ext uri="{9D8B030D-6E8A-4147-A177-3AD203B41FA5}">
                      <a16:colId xmlns:a16="http://schemas.microsoft.com/office/drawing/2014/main" val="1572507060"/>
                    </a:ext>
                  </a:extLst>
                </a:gridCol>
                <a:gridCol w="3360420">
                  <a:extLst>
                    <a:ext uri="{9D8B030D-6E8A-4147-A177-3AD203B41FA5}">
                      <a16:colId xmlns:a16="http://schemas.microsoft.com/office/drawing/2014/main" val="472583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Application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Port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272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Limits Service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8080, 8081, ...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575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Spring Cloud Config Server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8888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26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187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Currency Exchange Service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8000, 8001, 8002, ..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678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Currency Conversion Service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8100, 8101, 8102, ...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76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Netflix Eureka Naming Server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8761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17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Netflix Zuul API Gateway Server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8765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83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Zipkin Distributed Tracing Server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9411</a:t>
                      </a:r>
                    </a:p>
                  </a:txBody>
                  <a:tcPr marL="99060" marR="99060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83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B2C90-ABAB-4BE8-8855-C9AC7E5D6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EA31-9365-4398-9ABA-335EA231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69C4C-CDC5-4E40-880F-37694148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BBD744D-9781-4E84-B360-C5BA7463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314" y="-463548"/>
            <a:ext cx="0" cy="6565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26960" tIns="152352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3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91385-539E-446C-9BDB-A675EBA5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F9C3D-F246-4E12-A91E-C0D29FE5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ED9FC-C105-4C1C-939A-0B2603C4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2FAF7B-B308-499C-B5F4-4945C5615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7" y="1276350"/>
            <a:ext cx="61055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17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7901-5CAC-4BCE-A0D8-D283CAAB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Urls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0851E-EC8F-4ACF-A23D-EDA41170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E12AF-6A33-4270-A5D8-E618DC46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3D2AA-0FC0-4F95-851B-A0028189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EC0D03D-FABC-4589-B460-C742E74BD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100"/>
            <a:ext cx="184731" cy="5333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B9BBC8-C95A-47E2-B25E-9D278EF24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703" y="1044917"/>
            <a:ext cx="5590272" cy="5330762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E17D704-9436-44A1-AC20-BA81BB7E1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9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7901-5CAC-4BCE-A0D8-D283CAAB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Urls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0851E-EC8F-4ACF-A23D-EDA41170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E12AF-6A33-4270-A5D8-E618DC46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3D2AA-0FC0-4F95-851B-A0028189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EC0D03D-FABC-4589-B460-C742E74BD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100"/>
            <a:ext cx="184731" cy="5333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E5D8DC4-F343-49B4-B841-5DB4BBC7F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261308"/>
              </p:ext>
            </p:extLst>
          </p:nvPr>
        </p:nvGraphicFramePr>
        <p:xfrm>
          <a:off x="3206186" y="1226915"/>
          <a:ext cx="5092862" cy="4803496"/>
        </p:xfrm>
        <a:graphic>
          <a:graphicData uri="http://schemas.openxmlformats.org/drawingml/2006/table">
            <a:tbl>
              <a:tblPr/>
              <a:tblGrid>
                <a:gridCol w="2546431">
                  <a:extLst>
                    <a:ext uri="{9D8B030D-6E8A-4147-A177-3AD203B41FA5}">
                      <a16:colId xmlns:a16="http://schemas.microsoft.com/office/drawing/2014/main" val="1876072027"/>
                    </a:ext>
                  </a:extLst>
                </a:gridCol>
                <a:gridCol w="2546431">
                  <a:extLst>
                    <a:ext uri="{9D8B030D-6E8A-4147-A177-3AD203B41FA5}">
                      <a16:colId xmlns:a16="http://schemas.microsoft.com/office/drawing/2014/main" val="2417053365"/>
                    </a:ext>
                  </a:extLst>
                </a:gridCol>
              </a:tblGrid>
              <a:tr h="1248908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Currency Exchange Service</a:t>
                      </a:r>
                    </a:p>
                  </a:txBody>
                  <a:tcPr marL="71887" marR="71887" marT="33179" marB="33179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u="none" strike="noStrike">
                          <a:solidFill>
                            <a:srgbClr val="0366D6"/>
                          </a:solidFill>
                          <a:effectLst/>
                          <a:hlinkClick r:id="rId3"/>
                        </a:rPr>
                        <a:t>http://localhost:8000/currency-exchange/from/EUR/to/INR</a:t>
                      </a:r>
                      <a:r>
                        <a:rPr lang="en-US" sz="1300">
                          <a:effectLst/>
                        </a:rPr>
                        <a:t> </a:t>
                      </a:r>
                      <a:r>
                        <a:rPr lang="en-US" sz="1300" u="none" strike="noStrike">
                          <a:solidFill>
                            <a:srgbClr val="0366D6"/>
                          </a:solidFill>
                          <a:effectLst/>
                          <a:hlinkClick r:id="rId4"/>
                        </a:rPr>
                        <a:t>http://localhost:8001/currency-exchange/from/USD/to/INR</a:t>
                      </a:r>
                      <a:endParaRPr lang="en-US" sz="1300">
                        <a:effectLst/>
                      </a:endParaRPr>
                    </a:p>
                  </a:txBody>
                  <a:tcPr marL="71887" marR="71887" marT="33179" marB="33179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87295"/>
                  </a:ext>
                </a:extLst>
              </a:tr>
              <a:tr h="384280"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Eureka</a:t>
                      </a:r>
                    </a:p>
                  </a:txBody>
                  <a:tcPr marL="71887" marR="71887" marT="33179" marB="33179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u="none" strike="noStrike">
                          <a:solidFill>
                            <a:srgbClr val="0366D6"/>
                          </a:solidFill>
                          <a:effectLst/>
                          <a:hlinkClick r:id="rId5"/>
                        </a:rPr>
                        <a:t>http://localhost:8761/</a:t>
                      </a:r>
                      <a:endParaRPr lang="en-US" sz="1300">
                        <a:effectLst/>
                      </a:endParaRPr>
                    </a:p>
                  </a:txBody>
                  <a:tcPr marL="71887" marR="71887" marT="33179" marB="33179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50108"/>
                  </a:ext>
                </a:extLst>
              </a:tr>
              <a:tr h="2401748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Zuul - Currency Exchange &amp; Exchange Services</a:t>
                      </a:r>
                    </a:p>
                  </a:txBody>
                  <a:tcPr marL="71887" marR="71887" marT="33179" marB="33179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u="none" strike="noStrike">
                          <a:solidFill>
                            <a:srgbClr val="0366D6"/>
                          </a:solidFill>
                          <a:effectLst/>
                          <a:hlinkClick r:id="rId6"/>
                        </a:rPr>
                        <a:t>http://localhost:8765/currency-exchange-service/currency-exchange/from/EUR/to/INR</a:t>
                      </a:r>
                      <a:r>
                        <a:rPr lang="en-US" sz="1300" u="none" strike="noStrike">
                          <a:solidFill>
                            <a:srgbClr val="0366D6"/>
                          </a:solidFill>
                          <a:effectLst/>
                          <a:hlinkClick r:id="rId7"/>
                        </a:rPr>
                        <a:t>http://localhost:8765/currency-conversion-service/currency-converter-feign/from/USD/to/INR/quantity/10</a:t>
                      </a:r>
                      <a:endParaRPr lang="en-US" sz="1300">
                        <a:effectLst/>
                      </a:endParaRPr>
                    </a:p>
                  </a:txBody>
                  <a:tcPr marL="71887" marR="71887" marT="33179" marB="33179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310504"/>
                  </a:ext>
                </a:extLst>
              </a:tr>
              <a:tr h="384280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Zipkin</a:t>
                      </a:r>
                    </a:p>
                  </a:txBody>
                  <a:tcPr marL="71887" marR="71887" marT="33179" marB="33179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u="none" strike="noStrike">
                          <a:solidFill>
                            <a:srgbClr val="0366D6"/>
                          </a:solidFill>
                          <a:effectLst/>
                          <a:hlinkClick r:id="rId8"/>
                        </a:rPr>
                        <a:t>http://localhost:9411/zipkin/</a:t>
                      </a:r>
                      <a:endParaRPr lang="en-US" sz="1300">
                        <a:effectLst/>
                      </a:endParaRPr>
                    </a:p>
                  </a:txBody>
                  <a:tcPr marL="71887" marR="71887" marT="33179" marB="33179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422160"/>
                  </a:ext>
                </a:extLst>
              </a:tr>
              <a:tr h="384280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Spring Cloud Bus Refresh</a:t>
                      </a:r>
                    </a:p>
                  </a:txBody>
                  <a:tcPr marL="71887" marR="71887" marT="33179" marB="33179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u="none" strike="noStrike" dirty="0">
                          <a:solidFill>
                            <a:srgbClr val="0366D6"/>
                          </a:solidFill>
                          <a:effectLst/>
                          <a:hlinkClick r:id="rId9"/>
                        </a:rPr>
                        <a:t>http://localhost:8080/bus/refresh</a:t>
                      </a:r>
                      <a:endParaRPr lang="en-US" sz="1300" dirty="0">
                        <a:effectLst/>
                      </a:endParaRPr>
                    </a:p>
                  </a:txBody>
                  <a:tcPr marL="71887" marR="71887" marT="33179" marB="33179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7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29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3384-498F-4E61-8688-7C68E6F3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 to Limits Microservices and Spring Cloud Config Server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B5F2F-A890-4B0B-8574-D88B8D3F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1B0B0-318D-4423-8D06-1A4B16F7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34D1E-C6C8-47E6-B38D-8C6A6EF7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17DC10-8A9A-4B6F-80F4-ED372B016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4347" y="2557463"/>
            <a:ext cx="556330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19FF-A184-4851-9B2B-5785EC81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 to Limits Microservices and Spring Cloud Config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09EE4-24D7-40E5-B159-3FC460988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Create</a:t>
            </a:r>
            <a:r>
              <a:rPr lang="fr-FR" dirty="0"/>
              <a:t> a </a:t>
            </a:r>
            <a:r>
              <a:rPr lang="fr-FR" dirty="0" err="1"/>
              <a:t>spring</a:t>
            </a:r>
            <a:r>
              <a:rPr lang="fr-FR" dirty="0"/>
              <a:t> boot </a:t>
            </a:r>
            <a:r>
              <a:rPr lang="fr-FR" dirty="0" err="1"/>
              <a:t>project</a:t>
            </a:r>
            <a:endParaRPr lang="fr-FR" dirty="0"/>
          </a:p>
          <a:p>
            <a:r>
              <a:rPr lang="fr-FR" b="1" dirty="0"/>
              <a:t>Name: </a:t>
            </a:r>
            <a:r>
              <a:rPr lang="fr-FR" b="1" dirty="0" err="1"/>
              <a:t>limits</a:t>
            </a:r>
            <a:r>
              <a:rPr lang="fr-FR" b="1" dirty="0"/>
              <a:t>-service</a:t>
            </a:r>
          </a:p>
          <a:p>
            <a:r>
              <a:rPr lang="fr-FR" dirty="0" err="1"/>
              <a:t>Dependencies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Web</a:t>
            </a:r>
          </a:p>
          <a:p>
            <a:pPr lvl="1"/>
            <a:r>
              <a:rPr lang="fr-FR" dirty="0" err="1"/>
              <a:t>Devtool</a:t>
            </a:r>
            <a:endParaRPr lang="fr-FR" dirty="0"/>
          </a:p>
          <a:p>
            <a:pPr lvl="1"/>
            <a:r>
              <a:rPr lang="fr-FR" dirty="0" err="1"/>
              <a:t>Actuator</a:t>
            </a:r>
            <a:endParaRPr lang="fr-FR" dirty="0"/>
          </a:p>
          <a:p>
            <a:pPr lvl="1"/>
            <a:r>
              <a:rPr lang="fr-FR" dirty="0"/>
              <a:t>Config client</a:t>
            </a:r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72720-98D1-4E6F-A3F1-0E3A6E337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9501-B6EB-43F4-8D25-9595BAA5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06E57-3351-40C6-B835-DDF96AAD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38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0A89-2088-4B72-816F-4513FDB2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 Microservices and Spring Cloud Config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D495-03EB-448D-AE96-3E065D6C2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3"/>
              </a:rPr>
              <a:t>Install eclipse STS: </a:t>
            </a:r>
          </a:p>
          <a:p>
            <a:pPr lvl="1"/>
            <a:r>
              <a:rPr lang="en-US" dirty="0">
                <a:hlinkClick r:id="rId3"/>
              </a:rPr>
              <a:t>https://spring.io/tools3/sts/all</a:t>
            </a:r>
            <a:endParaRPr lang="en-US" dirty="0"/>
          </a:p>
          <a:p>
            <a:r>
              <a:rPr lang="en-US" dirty="0"/>
              <a:t>With STS:</a:t>
            </a:r>
          </a:p>
          <a:p>
            <a:pPr lvl="1"/>
            <a:r>
              <a:rPr lang="en-US" dirty="0"/>
              <a:t>you can better start and stop any project inside many launched projects</a:t>
            </a:r>
          </a:p>
          <a:p>
            <a:pPr lvl="1"/>
            <a:r>
              <a:rPr lang="en-US" dirty="0"/>
              <a:t>you can stop all launched projects in one click</a:t>
            </a:r>
          </a:p>
          <a:p>
            <a:pPr lvl="1"/>
            <a:r>
              <a:rPr lang="en-US" dirty="0"/>
              <a:t>You have auto complete feature enables on </a:t>
            </a:r>
            <a:r>
              <a:rPr lang="en-US" dirty="0" err="1"/>
              <a:t>application.properties</a:t>
            </a:r>
            <a:endParaRPr lang="en-US" dirty="0"/>
          </a:p>
          <a:p>
            <a:endParaRPr lang="en-US" dirty="0"/>
          </a:p>
          <a:p>
            <a:r>
              <a:rPr lang="fr-FR" dirty="0"/>
              <a:t>Import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STS</a:t>
            </a:r>
          </a:p>
          <a:p>
            <a:endParaRPr lang="en-US" dirty="0"/>
          </a:p>
          <a:p>
            <a:r>
              <a:rPr lang="en-US" dirty="0"/>
              <a:t>In case pom.xml has errors:</a:t>
            </a:r>
          </a:p>
          <a:p>
            <a:pPr lvl="1"/>
            <a:r>
              <a:rPr lang="en-US" dirty="0"/>
              <a:t>change 2.1.8.RELEASE version of </a:t>
            </a:r>
            <a:r>
              <a:rPr lang="en-US" dirty="0" err="1"/>
              <a:t>springboot</a:t>
            </a:r>
            <a:r>
              <a:rPr lang="en-US" dirty="0"/>
              <a:t> to 2.1.4.RELEASE.</a:t>
            </a:r>
          </a:p>
          <a:p>
            <a:pPr lvl="1"/>
            <a:r>
              <a:rPr lang="en-US" dirty="0"/>
              <a:t>Project -&gt; Maven -&gt; Update project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D62C1-3EA8-40E6-A94F-5D00F5B4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594BC-32C7-42F9-BCDD-6E73A04D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CDF2F-27B9-4E28-95C0-13290053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1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0A89-2088-4B72-816F-4513FDB2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 Microservices and Spring Cloud Config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D495-03EB-448D-AE96-3E065D6C2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limits-service-01:</a:t>
            </a:r>
          </a:p>
          <a:p>
            <a:pPr lvl="1"/>
            <a:r>
              <a:rPr lang="en-US" dirty="0"/>
              <a:t>Create </a:t>
            </a:r>
            <a:r>
              <a:rPr lang="en-US" dirty="0" err="1"/>
              <a:t>LimitsConfigurationController</a:t>
            </a:r>
            <a:endParaRPr lang="en-US" dirty="0"/>
          </a:p>
          <a:p>
            <a:pPr lvl="1"/>
            <a:r>
              <a:rPr lang="en-US" dirty="0"/>
              <a:t>Test the </a:t>
            </a:r>
            <a:r>
              <a:rPr lang="en-US" dirty="0" err="1"/>
              <a:t>urls</a:t>
            </a:r>
            <a:endParaRPr lang="en-US" dirty="0"/>
          </a:p>
          <a:p>
            <a:endParaRPr lang="en-US" dirty="0"/>
          </a:p>
          <a:p>
            <a:r>
              <a:rPr lang="en-US" dirty="0"/>
              <a:t>limits-service-02:</a:t>
            </a:r>
          </a:p>
          <a:p>
            <a:pPr lvl="1"/>
            <a:r>
              <a:rPr lang="en-US" dirty="0"/>
              <a:t>Set min and max in </a:t>
            </a:r>
            <a:r>
              <a:rPr lang="en-US" dirty="0" err="1"/>
              <a:t>application.properties</a:t>
            </a:r>
            <a:endParaRPr lang="en-US" dirty="0"/>
          </a:p>
          <a:p>
            <a:pPr lvl="1"/>
            <a:r>
              <a:rPr lang="en-US" dirty="0"/>
              <a:t>Load those values through a Configuration Spring component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D62C1-3EA8-40E6-A94F-5D00F5B4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594BC-32C7-42F9-BCDD-6E73A04D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CDF2F-27B9-4E28-95C0-13290053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56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313C-EF1C-47F9-97AF-7489FF0A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Spring Cloud Config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3D364-F3F8-4066-BE5D-63CAEA5F2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2735"/>
            <a:ext cx="9601196" cy="382313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spring-cloud-config-server-03:</a:t>
            </a:r>
          </a:p>
          <a:p>
            <a:pPr lvl="1"/>
            <a:r>
              <a:rPr lang="en-US" dirty="0"/>
              <a:t>Create a new spring cloud config server</a:t>
            </a:r>
          </a:p>
          <a:p>
            <a:pPr lvl="1"/>
            <a:r>
              <a:rPr lang="en-US" dirty="0"/>
              <a:t>Using dependencies: Config Server, </a:t>
            </a:r>
            <a:r>
              <a:rPr lang="en-US" dirty="0" err="1"/>
              <a:t>Devtools</a:t>
            </a:r>
            <a:r>
              <a:rPr lang="en-US" dirty="0"/>
              <a:t>, web</a:t>
            </a:r>
          </a:p>
          <a:p>
            <a:pPr lvl="1"/>
            <a:r>
              <a:rPr lang="en-US" dirty="0"/>
              <a:t>Set project name and ports in properties</a:t>
            </a:r>
          </a:p>
          <a:p>
            <a:pPr lvl="1"/>
            <a:endParaRPr lang="en-US" dirty="0"/>
          </a:p>
          <a:p>
            <a:r>
              <a:rPr lang="en-US" dirty="0">
                <a:hlinkClick r:id="rId3"/>
              </a:rPr>
              <a:t>Install Git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https://git-scm.com/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3ACC-3563-404A-98BA-E20690AF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AD227-19DC-4F86-8EC7-2AD06DEF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B3530-515E-4F9B-8428-83FA64F4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2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E430-9C02-4FED-91C6-95A27E76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Spring Cloud Config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DD6A-ACAF-43C0-996D-02A0892F1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mkdir</a:t>
            </a:r>
            <a:r>
              <a:rPr lang="en-US" dirty="0"/>
              <a:t> git-</a:t>
            </a:r>
            <a:r>
              <a:rPr lang="en-US" dirty="0" err="1"/>
              <a:t>localconfig</a:t>
            </a:r>
            <a:r>
              <a:rPr lang="en-US" dirty="0"/>
              <a:t>-repo</a:t>
            </a:r>
          </a:p>
          <a:p>
            <a:r>
              <a:rPr lang="en-US" dirty="0"/>
              <a:t>cd git-</a:t>
            </a:r>
            <a:r>
              <a:rPr lang="en-US" dirty="0" err="1"/>
              <a:t>localconfig</a:t>
            </a:r>
            <a:r>
              <a:rPr lang="en-US" dirty="0"/>
              <a:t>-repo</a:t>
            </a:r>
          </a:p>
          <a:p>
            <a:r>
              <a:rPr lang="en-US" dirty="0"/>
              <a:t>git </a:t>
            </a:r>
            <a:r>
              <a:rPr lang="en-US" dirty="0" err="1"/>
              <a:t>init</a:t>
            </a:r>
            <a:r>
              <a:rPr lang="en-US" dirty="0"/>
              <a:t> //create new git repository</a:t>
            </a:r>
          </a:p>
          <a:p>
            <a:r>
              <a:rPr lang="en-US" dirty="0"/>
              <a:t>In eclipse spring cloud config server project, add a ling to that git config folder: </a:t>
            </a:r>
          </a:p>
          <a:p>
            <a:pPr lvl="1"/>
            <a:r>
              <a:rPr lang="en-US" dirty="0"/>
              <a:t>Right click on the project -&gt; Build Path -&gt; Link Source -&gt; Browse to the folder</a:t>
            </a:r>
          </a:p>
          <a:p>
            <a:pPr lvl="1"/>
            <a:r>
              <a:rPr lang="en-US" dirty="0"/>
              <a:t>Create inside a new text file: limits-</a:t>
            </a:r>
            <a:r>
              <a:rPr lang="en-US" dirty="0" err="1"/>
              <a:t>service.properties</a:t>
            </a:r>
            <a:endParaRPr lang="en-US" dirty="0"/>
          </a:p>
          <a:p>
            <a:pPr lvl="1"/>
            <a:r>
              <a:rPr lang="en-US" dirty="0"/>
              <a:t>Fill inside limits-</a:t>
            </a:r>
            <a:r>
              <a:rPr lang="en-US" dirty="0" err="1"/>
              <a:t>service.properties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err="1"/>
              <a:t>limits-service.minimum</a:t>
            </a:r>
            <a:r>
              <a:rPr lang="fr-FR" dirty="0"/>
              <a:t>=8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err="1"/>
              <a:t>limits-service.maximum</a:t>
            </a:r>
            <a:r>
              <a:rPr lang="fr-FR" dirty="0"/>
              <a:t>=888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95B6C-976D-4870-BC55-D72A4D9B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3F046-1816-46F3-A898-45BD0C57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1A1C-8830-4776-B795-E79CEF6F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A988-CE29-4A38-A732-777A7B55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Spring Cloud Config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D5EE6-8A1F-4EA6-B085-B966A349D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git config --global </a:t>
            </a:r>
            <a:r>
              <a:rPr lang="en-US" dirty="0" err="1"/>
              <a:t>user.email</a:t>
            </a:r>
            <a:r>
              <a:rPr lang="en-US" dirty="0"/>
              <a:t> "you@example.com"</a:t>
            </a:r>
          </a:p>
          <a:p>
            <a:r>
              <a:rPr lang="en-US" dirty="0"/>
              <a:t>  git config --global user.name "Your Name"</a:t>
            </a:r>
          </a:p>
          <a:p>
            <a:endParaRPr lang="fr-FR" dirty="0"/>
          </a:p>
          <a:p>
            <a:r>
              <a:rPr lang="fr-FR" dirty="0"/>
              <a:t>git </a:t>
            </a:r>
            <a:r>
              <a:rPr lang="fr-FR" dirty="0" err="1"/>
              <a:t>add</a:t>
            </a:r>
            <a:r>
              <a:rPr lang="fr-FR" dirty="0"/>
              <a:t> –A //</a:t>
            </a:r>
            <a:r>
              <a:rPr lang="fr-FR" dirty="0" err="1"/>
              <a:t>add</a:t>
            </a:r>
            <a:r>
              <a:rPr lang="fr-FR" dirty="0"/>
              <a:t> all files</a:t>
            </a:r>
          </a:p>
          <a:p>
            <a:r>
              <a:rPr lang="fr-FR" dirty="0"/>
              <a:t>git commit –m « first commit»</a:t>
            </a:r>
          </a:p>
          <a:p>
            <a:endParaRPr lang="fr-FR" dirty="0"/>
          </a:p>
          <a:p>
            <a:r>
              <a:rPr lang="fr-FR" dirty="0"/>
              <a:t>IF YOU WANT SOME UNEXPLAINED ERROR WITH GITBASH, USE WINDOWS CMD</a:t>
            </a:r>
          </a:p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5C7A0-AA54-4A7D-99CD-3A5F2E1F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3F402-6391-4BB6-B896-0611A604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DF9FA-E7A9-4951-B746-5BD073D1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15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41E6-8465-46DD-9CA7-06E5A680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Spring Cloud Config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0D14-F71B-4D63-BDDD-A041AFAFD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EnableConfigServer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spring.cloud.config.server.git.uri</a:t>
            </a:r>
            <a:r>
              <a:rPr lang="en-US" dirty="0"/>
              <a:t>=file://C:/udir/daily/2019/Audaxis/code/jworkspace/SPRING_CLOUD/git-localconfig-repo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http://localhost:8888/limits-service/default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56146-0726-45DC-9E78-58D2F7CD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8E78E-41D5-41F3-98B5-C19844F7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D72DF-56D9-43FD-B8A5-060789BB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7623B-DFF9-48CB-8F7A-91821018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8332B-72F9-400D-BA22-F86893CD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303EF-2A71-4946-9734-F00E672B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AC145-99F3-4370-B8D8-779FDB7C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747712"/>
            <a:ext cx="64674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27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0EC53-E745-4202-89DC-DF2BB3E6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Configuration for Multiple Environments in Git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7591D-1EAA-4B73-B7D3-FA4952535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limits</a:t>
            </a:r>
            <a:r>
              <a:rPr lang="fr-FR" dirty="0"/>
              <a:t>-service-</a:t>
            </a:r>
            <a:r>
              <a:rPr lang="fr-FR" dirty="0" err="1"/>
              <a:t>dev.properties</a:t>
            </a:r>
            <a:endParaRPr lang="fr-FR" dirty="0"/>
          </a:p>
          <a:p>
            <a:r>
              <a:rPr lang="fr-FR" dirty="0"/>
              <a:t>And </a:t>
            </a:r>
            <a:r>
              <a:rPr lang="fr-FR" dirty="0" err="1"/>
              <a:t>limits</a:t>
            </a:r>
            <a:r>
              <a:rPr lang="fr-FR" dirty="0"/>
              <a:t>-service-</a:t>
            </a:r>
            <a:r>
              <a:rPr lang="fr-FR" dirty="0" err="1"/>
              <a:t>qa.properties</a:t>
            </a:r>
            <a:endParaRPr lang="fr-FR" dirty="0"/>
          </a:p>
          <a:p>
            <a:endParaRPr lang="fr-FR" dirty="0"/>
          </a:p>
          <a:p>
            <a:r>
              <a:rPr lang="fr-FR" dirty="0"/>
              <a:t>git </a:t>
            </a:r>
            <a:r>
              <a:rPr lang="fr-FR" dirty="0" err="1"/>
              <a:t>add</a:t>
            </a:r>
            <a:r>
              <a:rPr lang="fr-FR" dirty="0"/>
              <a:t> –A</a:t>
            </a:r>
          </a:p>
          <a:p>
            <a:r>
              <a:rPr lang="fr-FR" dirty="0"/>
              <a:t>git commit –m «Dev and QA </a:t>
            </a:r>
            <a:r>
              <a:rPr lang="fr-FR" dirty="0" err="1"/>
              <a:t>properties</a:t>
            </a:r>
            <a:r>
              <a:rPr lang="fr-FR" dirty="0"/>
              <a:t>»</a:t>
            </a:r>
          </a:p>
          <a:p>
            <a:endParaRPr lang="fr-FR" dirty="0"/>
          </a:p>
          <a:p>
            <a:r>
              <a:rPr lang="fr-FR" dirty="0" err="1"/>
              <a:t>See</a:t>
            </a:r>
            <a:r>
              <a:rPr lang="fr-FR" dirty="0"/>
              <a:t> </a:t>
            </a:r>
            <a:r>
              <a:rPr lang="en-US" dirty="0">
                <a:hlinkClick r:id="rId3"/>
              </a:rPr>
              <a:t>http://localhost:8888/limits-service/dev</a:t>
            </a:r>
            <a:endParaRPr lang="en-US" dirty="0"/>
          </a:p>
          <a:p>
            <a:r>
              <a:rPr lang="en-US" dirty="0"/>
              <a:t>http://localhost:8888/limits-service/qa</a:t>
            </a:r>
            <a:endParaRPr lang="fr-FR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47F81-B76C-48E3-BBDB-B8756421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5B8F0-FCBE-492A-B71A-6EB5767A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6499F-0F1C-48C8-8C4D-CFF4C687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2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6548-36D6-43CD-AF5C-A00AFD07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 Limits Service to Spring Cloud Config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45B8-D017-4FE0-BDEF-B6F7D749F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limits-service-03</a:t>
            </a:r>
          </a:p>
          <a:p>
            <a:pPr lvl="1"/>
            <a:r>
              <a:rPr lang="en-US" dirty="0" err="1"/>
              <a:t>application.properties</a:t>
            </a:r>
            <a:r>
              <a:rPr lang="en-US" dirty="0"/>
              <a:t> =&gt; </a:t>
            </a:r>
            <a:r>
              <a:rPr lang="en-US" dirty="0" err="1"/>
              <a:t>bootstrap.properties</a:t>
            </a:r>
            <a:r>
              <a:rPr lang="en-US" dirty="0"/>
              <a:t>  (loaded before </a:t>
            </a:r>
            <a:r>
              <a:rPr lang="en-US" dirty="0" err="1"/>
              <a:t>application.properties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Delete local properties: max and min</a:t>
            </a:r>
          </a:p>
          <a:p>
            <a:pPr lvl="1"/>
            <a:r>
              <a:rPr lang="en-US" dirty="0" err="1"/>
              <a:t>spring.cloud.config.uri</a:t>
            </a:r>
            <a:r>
              <a:rPr lang="en-US" dirty="0"/>
              <a:t>=http://localhost:8888</a:t>
            </a:r>
          </a:p>
          <a:p>
            <a:pPr lvl="1"/>
            <a:r>
              <a:rPr lang="en-US" dirty="0"/>
              <a:t>Start limits-service</a:t>
            </a:r>
          </a:p>
          <a:p>
            <a:pPr lvl="1"/>
            <a:r>
              <a:rPr lang="en-US" dirty="0"/>
              <a:t>Test </a:t>
            </a:r>
            <a:r>
              <a:rPr lang="en-US" dirty="0">
                <a:hlinkClick r:id="rId3"/>
              </a:rPr>
              <a:t>http://localhost:8080/limits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C8FCA-4CC7-4BB0-8A2D-94A64F69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0B896-17FF-4C73-9107-F7D9D2DE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B05F-DB9F-4941-B368-561F9880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16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E184-37A4-41CD-AFC6-8032A7A9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Configuring Profiles for Limits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4A04C-B4BB-443C-A240-5B3922937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limits-service-04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bootstrap.properties</a:t>
            </a:r>
            <a:r>
              <a:rPr lang="en-US" dirty="0"/>
              <a:t> of limits service, </a:t>
            </a:r>
            <a:r>
              <a:rPr lang="en-US" dirty="0" err="1"/>
              <a:t>spring.profiles.active</a:t>
            </a:r>
            <a:r>
              <a:rPr lang="en-US" dirty="0"/>
              <a:t>=</a:t>
            </a:r>
            <a:r>
              <a:rPr lang="en-US" u="sng" dirty="0"/>
              <a:t>dev</a:t>
            </a:r>
          </a:p>
          <a:p>
            <a:endParaRPr lang="en-US" dirty="0"/>
          </a:p>
          <a:p>
            <a:r>
              <a:rPr lang="en-US" dirty="0"/>
              <a:t>For any change in properties: </a:t>
            </a:r>
          </a:p>
          <a:p>
            <a:pPr lvl="1"/>
            <a:r>
              <a:rPr lang="en-US" dirty="0"/>
              <a:t>Commit changes</a:t>
            </a:r>
          </a:p>
          <a:p>
            <a:pPr lvl="1"/>
            <a:r>
              <a:rPr lang="en-US" dirty="0"/>
              <a:t>Restart client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A4B0F-730F-4550-BDD4-CAC2E30B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18C56-3B50-42E4-ABE6-CF7D33FC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1319A-1E6C-432A-BF63-3E42A9A4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8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D5DF-B8D4-41B5-AAFD-3F547545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simple hard coded currency exchange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C91ED-B47C-4356-9EA9-DCBAFDA4B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currency-exchange-service-05</a:t>
            </a:r>
          </a:p>
          <a:p>
            <a:pPr lvl="1"/>
            <a:r>
              <a:rPr lang="en-US" dirty="0"/>
              <a:t>spring.application.name=currency-exchange-service</a:t>
            </a:r>
          </a:p>
          <a:p>
            <a:pPr lvl="1"/>
            <a:r>
              <a:rPr lang="en-US" dirty="0" err="1"/>
              <a:t>Depedencies</a:t>
            </a:r>
            <a:r>
              <a:rPr lang="en-US" dirty="0"/>
              <a:t>: web, actuator, </a:t>
            </a:r>
            <a:r>
              <a:rPr lang="en-US" dirty="0" err="1"/>
              <a:t>devtool</a:t>
            </a:r>
            <a:endParaRPr lang="en-US" dirty="0"/>
          </a:p>
          <a:p>
            <a:pPr lvl="1"/>
            <a:r>
              <a:rPr lang="en-US" dirty="0" err="1"/>
              <a:t>server.port</a:t>
            </a:r>
            <a:r>
              <a:rPr lang="en-US" dirty="0"/>
              <a:t>=8000</a:t>
            </a:r>
          </a:p>
          <a:p>
            <a:pPr lvl="1"/>
            <a:r>
              <a:rPr lang="en-US" dirty="0"/>
              <a:t>Test it on: </a:t>
            </a:r>
            <a:r>
              <a:rPr lang="en-US" dirty="0">
                <a:hlinkClick r:id="rId3"/>
              </a:rPr>
              <a:t>http://localhost:8000/currency-exchange/from/USD/to/TND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F81C5-DAB2-41EE-8AFF-3AE832C8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82199-3D64-40AD-8CE0-DB791DFB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4A75F-F015-4268-A0B5-7C9C4FDC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42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169F-410C-4D7F-A64F-C343F1A4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Dynamic Port in the </a:t>
            </a:r>
            <a:r>
              <a:rPr lang="en-US" dirty="0" err="1"/>
              <a:t>the</a:t>
            </a:r>
            <a:r>
              <a:rPr lang="en-US" dirty="0"/>
              <a:t>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1B43D-B5C2-49D5-B5D4-F6E0A98C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D82FB-10BA-4EBC-973B-C2ADCA18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F1AD4-A545-46E3-91FE-86642CBE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72915-BDD5-4106-8DDA-1A4BD1D3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20A26-6F70-49F4-8FA4-609E9D14B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811" y="2132195"/>
            <a:ext cx="7542055" cy="34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169F-410C-4D7F-A64F-C343F1A4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Dynamic Port in the </a:t>
            </a:r>
            <a:r>
              <a:rPr lang="en-US" dirty="0" err="1"/>
              <a:t>the</a:t>
            </a:r>
            <a:r>
              <a:rPr lang="en-US" dirty="0"/>
              <a:t>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1B43D-B5C2-49D5-B5D4-F6E0A98C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create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instances of </a:t>
            </a:r>
            <a:r>
              <a:rPr lang="fr-FR" dirty="0" err="1"/>
              <a:t>CurrencyExchangeService</a:t>
            </a:r>
            <a:r>
              <a:rPr lang="fr-FR" dirty="0"/>
              <a:t>.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port </a:t>
            </a:r>
            <a:r>
              <a:rPr lang="fr-FR" dirty="0" err="1"/>
              <a:t>just</a:t>
            </a:r>
            <a:r>
              <a:rPr lang="fr-FR" dirty="0"/>
              <a:t> to </a:t>
            </a:r>
            <a:r>
              <a:rPr lang="fr-FR" dirty="0" err="1"/>
              <a:t>distinguish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responses</a:t>
            </a:r>
            <a:r>
              <a:rPr lang="fr-FR" dirty="0"/>
              <a:t>. </a:t>
            </a:r>
          </a:p>
          <a:p>
            <a:r>
              <a:rPr lang="en-US" dirty="0"/>
              <a:t>currency-exchange-service-06</a:t>
            </a:r>
          </a:p>
          <a:p>
            <a:r>
              <a:rPr lang="en-US" dirty="0"/>
              <a:t>Add 2 run configurations on eclipse to run the instances on 2 ports: </a:t>
            </a:r>
          </a:p>
          <a:p>
            <a:pPr lvl="1"/>
            <a:r>
              <a:rPr lang="en-US" dirty="0"/>
              <a:t>Add in VM arguments: -</a:t>
            </a:r>
            <a:r>
              <a:rPr lang="en-US" dirty="0" err="1"/>
              <a:t>Dserver.port</a:t>
            </a:r>
            <a:r>
              <a:rPr lang="en-US" dirty="0"/>
              <a:t>=8001</a:t>
            </a:r>
          </a:p>
          <a:p>
            <a:r>
              <a:rPr lang="en-US" dirty="0"/>
              <a:t>Test:</a:t>
            </a:r>
          </a:p>
          <a:p>
            <a:pPr lvl="1"/>
            <a:r>
              <a:rPr lang="en-US" dirty="0">
                <a:hlinkClick r:id="rId3"/>
              </a:rPr>
              <a:t>http://localhost:8000/currency-exchange/from/USD/to/TND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http://localhost:8001/currency-exchange/from/USD/to/TND</a:t>
            </a:r>
            <a:endParaRPr lang="en-US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D82FB-10BA-4EBC-973B-C2ADCA18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F1AD4-A545-46E3-91FE-86642CBE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72915-BDD5-4106-8DDA-1A4BD1D3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4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AF31-E1AF-4957-9A1D-AC6C8511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Configure JPA and Initialized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A8E7-223A-47D2-90D2-69CCBB405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currency-exchange-service-07</a:t>
            </a:r>
          </a:p>
          <a:p>
            <a:pPr lvl="1"/>
            <a:r>
              <a:rPr lang="en-US" dirty="0"/>
              <a:t>&lt;dependency&gt;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org.springframework.boot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artifactId</a:t>
            </a:r>
            <a:r>
              <a:rPr lang="en-US" dirty="0"/>
              <a:t>&gt;spring-boot-starter-data-</a:t>
            </a:r>
            <a:r>
              <a:rPr lang="en-US" dirty="0" err="1"/>
              <a:t>jpa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&lt;/dependency&gt;</a:t>
            </a:r>
          </a:p>
          <a:p>
            <a:pPr lvl="1"/>
            <a:r>
              <a:rPr lang="en-US" dirty="0"/>
              <a:t>&lt;dependency&gt;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groupId</a:t>
            </a:r>
            <a:r>
              <a:rPr lang="en-US" dirty="0"/>
              <a:t>&gt;com.h2database&lt;/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artifactId</a:t>
            </a:r>
            <a:r>
              <a:rPr lang="en-US" dirty="0"/>
              <a:t>&gt;h2&lt;/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&lt;/dependency&gt;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3C756-F58D-4D9D-BBDF-9590D9C7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9BCD0-9A84-431D-88CB-32F423AB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4AA0-C241-4D93-A58D-081E82D8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5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AF31-E1AF-4957-9A1D-AC6C8511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Configure JPA and Initialized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A8E7-223A-47D2-90D2-69CCBB40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13052"/>
            <a:ext cx="10178322" cy="4421529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/>
              <a:t>Annotate</a:t>
            </a:r>
            <a:r>
              <a:rPr lang="fr-FR" dirty="0"/>
              <a:t> </a:t>
            </a:r>
            <a:r>
              <a:rPr lang="fr-FR" dirty="0" err="1"/>
              <a:t>ExchangeValue</a:t>
            </a:r>
            <a:r>
              <a:rPr lang="fr-FR" dirty="0"/>
              <a:t> </a:t>
            </a:r>
            <a:r>
              <a:rPr lang="fr-FR" dirty="0" err="1"/>
              <a:t>entity</a:t>
            </a:r>
            <a:endParaRPr lang="fr-FR" dirty="0"/>
          </a:p>
          <a:p>
            <a:r>
              <a:rPr lang="fr-FR" dirty="0" err="1"/>
              <a:t>Initialize</a:t>
            </a:r>
            <a:r>
              <a:rPr lang="fr-FR" dirty="0"/>
              <a:t> data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data.sql</a:t>
            </a:r>
            <a:endParaRPr lang="fr-FR" dirty="0"/>
          </a:p>
          <a:p>
            <a:endParaRPr lang="fr-FR" dirty="0"/>
          </a:p>
          <a:p>
            <a:r>
              <a:rPr lang="en-US" dirty="0" err="1"/>
              <a:t>spring.jpa.show-sql</a:t>
            </a:r>
            <a:r>
              <a:rPr lang="en-US" dirty="0"/>
              <a:t>=true</a:t>
            </a:r>
          </a:p>
          <a:p>
            <a:r>
              <a:rPr lang="en-US" dirty="0"/>
              <a:t>spring.h2.console.enabled=true</a:t>
            </a:r>
          </a:p>
          <a:p>
            <a:endParaRPr lang="en-US" dirty="0"/>
          </a:p>
          <a:p>
            <a:r>
              <a:rPr lang="en-US" dirty="0"/>
              <a:t>Test:</a:t>
            </a:r>
          </a:p>
          <a:p>
            <a:r>
              <a:rPr lang="en-US" dirty="0">
                <a:hlinkClick r:id="rId3"/>
              </a:rPr>
              <a:t>http://localhost:8000/h2-console/</a:t>
            </a:r>
            <a:endParaRPr lang="en-US" dirty="0"/>
          </a:p>
          <a:p>
            <a:r>
              <a:rPr lang="en-US" dirty="0">
                <a:hlinkClick r:id="rId4"/>
              </a:rPr>
              <a:t>http://localhost:8001/h2-console/</a:t>
            </a:r>
            <a:endParaRPr lang="en-US" dirty="0"/>
          </a:p>
          <a:p>
            <a:endParaRPr lang="en-US" dirty="0"/>
          </a:p>
          <a:p>
            <a:r>
              <a:rPr lang="en-US" dirty="0"/>
              <a:t>Driver Class: org.h2.Driver</a:t>
            </a:r>
          </a:p>
          <a:p>
            <a:r>
              <a:rPr lang="fr-FR" dirty="0"/>
              <a:t>JDBC URL: jdbc:h2:mem:testdb</a:t>
            </a:r>
          </a:p>
          <a:p>
            <a:r>
              <a:rPr lang="fr-FR" dirty="0"/>
              <a:t>User Name: sa</a:t>
            </a:r>
          </a:p>
          <a:p>
            <a:r>
              <a:rPr lang="fr-FR" dirty="0" err="1"/>
              <a:t>Password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3C756-F58D-4D9D-BBDF-9590D9C7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9BCD0-9A84-431D-88CB-32F423AB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4AA0-C241-4D93-A58D-081E82D8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8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DBF5-9599-4790-ADC4-D31A9816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JPA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17BF3-1FB4-4BD3-B7E3-60CB9668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currency-exchange-service-08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BD585-DF84-4E31-8264-A421BE77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6D2B-EF66-4A6F-910E-232D2E30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6C62D-137D-46A5-9BB5-B4FE8DC3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7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560F-D711-4DD0-9223-E8CF0711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Currency Conversion Microservices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32CD-A94A-4524-926E-2D74805E1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Create</a:t>
            </a:r>
            <a:r>
              <a:rPr lang="fr-FR" dirty="0"/>
              <a:t> new </a:t>
            </a:r>
            <a:r>
              <a:rPr lang="fr-FR" dirty="0" err="1"/>
              <a:t>microservice</a:t>
            </a:r>
            <a:r>
              <a:rPr lang="fr-FR" dirty="0"/>
              <a:t>: </a:t>
            </a:r>
            <a:r>
              <a:rPr lang="fr-FR" dirty="0" err="1"/>
              <a:t>currency</a:t>
            </a:r>
            <a:r>
              <a:rPr lang="fr-FR" dirty="0"/>
              <a:t>-conversion-service</a:t>
            </a:r>
          </a:p>
          <a:p>
            <a:r>
              <a:rPr lang="fr-FR" dirty="0"/>
              <a:t>currency-conversion-service-09</a:t>
            </a:r>
          </a:p>
          <a:p>
            <a:endParaRPr lang="fr-FR" dirty="0"/>
          </a:p>
          <a:p>
            <a:r>
              <a:rPr lang="en-US" dirty="0"/>
              <a:t>spring.application.name=currency-conversion-service</a:t>
            </a:r>
          </a:p>
          <a:p>
            <a:r>
              <a:rPr lang="en-US" dirty="0" err="1"/>
              <a:t>server.port</a:t>
            </a:r>
            <a:r>
              <a:rPr lang="en-US" dirty="0"/>
              <a:t>=8100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B054B-586F-4C12-9BD0-F551848D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26C15-76BE-42F4-B007-D3C76D51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878B-3E65-4125-BCBD-927C2AE8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7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606147-0664-4519-9DB2-4D9AF062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Microservices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0BA2FB-6454-4C97-BC24-CB03493B4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57AE9-606F-4EC3-9BBC-B8008371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ABE2A-65DF-470F-871D-BF3D960F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6965F-20BC-431D-AD82-0B6E8A19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EB4874B-4856-4775-8184-9E55932EB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099" y="1964211"/>
            <a:ext cx="60198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58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F81A-F9FB-468E-B697-02534521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service for currency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30BEE-0050-458E-B6CB-4A5ADC402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EDF5-8112-4A7C-878A-4F373497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C61B4-D48F-4735-9D98-F8B4EA19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30B86-7FB0-4A48-BD7C-BAF6A42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BB4BF6-F015-4D4C-AEAE-41ECBFB37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05" y="2070671"/>
            <a:ext cx="8792644" cy="37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8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F81A-F9FB-468E-B697-02534521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service for currency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30BEE-0050-458E-B6CB-4A5ADC402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currency-conversion-service-09</a:t>
            </a:r>
          </a:p>
          <a:p>
            <a:r>
              <a:rPr lang="fr-FR" dirty="0"/>
              <a:t>Test on: </a:t>
            </a:r>
            <a:r>
              <a:rPr lang="en-US" dirty="0">
                <a:hlinkClick r:id="rId3"/>
              </a:rPr>
              <a:t>http://localhost:8100/currency-converter/from/EUR/to/TND/quantity/100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EDF5-8112-4A7C-878A-4F373497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C61B4-D48F-4735-9D98-F8B4EA19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30B86-7FB0-4A48-BD7C-BAF6A42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23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1D50-2EA7-4FF0-8D78-4A7575DB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Invoking Currency Exchange Microservices from Currency Conversion Micro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2245C-6672-495C-8933-23F13793A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currency-conversion-service-10</a:t>
            </a:r>
          </a:p>
          <a:p>
            <a:endParaRPr lang="en-US" dirty="0"/>
          </a:p>
          <a:p>
            <a:r>
              <a:rPr lang="en-US" dirty="0"/>
              <a:t>Using </a:t>
            </a:r>
            <a:r>
              <a:rPr lang="en-US" dirty="0" err="1"/>
              <a:t>RestTemplate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Testing with: http://localhost:8100/currency-converter/from/EUR/to/TND/quantity/100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B4762-AF35-4BDB-961B-19ACE91B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F880A-EE3D-466C-94FF-F4367B54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618A-F405-4435-A61A-A1B0CD4E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40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A37B-FA1A-48C8-AF60-5EAAD1BF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Feign REST Client for Service Invocation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144B9-6DA8-4293-954C-00F13CE3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Feign is a Netflix rest client to make a simpler way to make rest call services</a:t>
            </a:r>
          </a:p>
          <a:p>
            <a:endParaRPr lang="en-US" dirty="0"/>
          </a:p>
          <a:p>
            <a:r>
              <a:rPr lang="en-US" dirty="0"/>
              <a:t>currency-conversion-service-11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2B5CB-A34A-4BAF-9428-8117AB67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23EE7-2588-44D0-BAA2-FA4F42F7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2B01-1F8C-4F0F-8A15-9573D5D4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25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A37B-FA1A-48C8-AF60-5EAAD1BF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Feign REST Client for Service Invocation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144B9-6DA8-4293-954C-00F13CE3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trike="sngStrike" dirty="0"/>
              <a:t>&lt;dependency&gt;</a:t>
            </a:r>
          </a:p>
          <a:p>
            <a:r>
              <a:rPr lang="en-US" strike="sngStrike" dirty="0"/>
              <a:t>&lt;</a:t>
            </a:r>
            <a:r>
              <a:rPr lang="en-US" strike="sngStrike" dirty="0" err="1"/>
              <a:t>groupId</a:t>
            </a:r>
            <a:r>
              <a:rPr lang="en-US" strike="sngStrike" dirty="0"/>
              <a:t>&gt;</a:t>
            </a:r>
            <a:r>
              <a:rPr lang="en-US" strike="sngStrike" dirty="0" err="1"/>
              <a:t>org.springframework.cloud</a:t>
            </a:r>
            <a:r>
              <a:rPr lang="en-US" strike="sngStrike" dirty="0"/>
              <a:t>&lt;/</a:t>
            </a:r>
            <a:r>
              <a:rPr lang="en-US" strike="sngStrike" dirty="0" err="1"/>
              <a:t>groupId</a:t>
            </a:r>
            <a:r>
              <a:rPr lang="en-US" strike="sngStrike" dirty="0"/>
              <a:t>&gt;</a:t>
            </a:r>
          </a:p>
          <a:p>
            <a:r>
              <a:rPr lang="en-US" strike="sngStrike" dirty="0"/>
              <a:t>&lt;</a:t>
            </a:r>
            <a:r>
              <a:rPr lang="en-US" strike="sngStrike" dirty="0" err="1"/>
              <a:t>artifactId</a:t>
            </a:r>
            <a:r>
              <a:rPr lang="en-US" strike="sngStrike" dirty="0"/>
              <a:t>&gt;spring-cloud-starter-config&lt;/</a:t>
            </a:r>
            <a:r>
              <a:rPr lang="en-US" strike="sngStrike" dirty="0" err="1"/>
              <a:t>artifactId</a:t>
            </a:r>
            <a:r>
              <a:rPr lang="en-US" strike="sngStrike" dirty="0"/>
              <a:t>&gt;</a:t>
            </a:r>
          </a:p>
          <a:p>
            <a:r>
              <a:rPr lang="en-US" strike="sngStrike" dirty="0"/>
              <a:t>&lt;/dependency&gt;</a:t>
            </a:r>
          </a:p>
          <a:p>
            <a:endParaRPr lang="en-US" dirty="0"/>
          </a:p>
          <a:p>
            <a:r>
              <a:rPr lang="en-US" dirty="0"/>
              <a:t>&lt;dependency&gt;</a:t>
            </a:r>
          </a:p>
          <a:p>
            <a:r>
              <a:rPr lang="en-US" dirty="0"/>
              <a:t>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org.springframework.cloud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&lt;</a:t>
            </a:r>
            <a:r>
              <a:rPr lang="en-US" dirty="0" err="1"/>
              <a:t>artifactId</a:t>
            </a:r>
            <a:r>
              <a:rPr lang="en-US" dirty="0"/>
              <a:t>&gt;spring-cloud-starter-</a:t>
            </a:r>
            <a:r>
              <a:rPr lang="en-US" dirty="0" err="1"/>
              <a:t>openfeign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&lt;/dependency&gt;</a:t>
            </a:r>
          </a:p>
          <a:p>
            <a:endParaRPr lang="en-US" dirty="0"/>
          </a:p>
          <a:p>
            <a:r>
              <a:rPr lang="en-US" b="1" dirty="0"/>
              <a:t>@</a:t>
            </a:r>
            <a:r>
              <a:rPr lang="en-US" b="1" dirty="0" err="1"/>
              <a:t>EnableFeignClients</a:t>
            </a:r>
            <a:r>
              <a:rPr lang="en-US" b="1" dirty="0"/>
              <a:t>("</a:t>
            </a:r>
            <a:r>
              <a:rPr lang="en-US" b="1" dirty="0" err="1"/>
              <a:t>com.hc.jee.currencyconversionservice</a:t>
            </a:r>
            <a:r>
              <a:rPr lang="en-US" b="1" dirty="0"/>
              <a:t>")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2B5CB-A34A-4BAF-9428-8117AB67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23EE7-2588-44D0-BAA2-FA4F42F7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2B01-1F8C-4F0F-8A15-9573D5D4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77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A37B-FA1A-48C8-AF60-5EAAD1BF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Feign REST Client for Service Invocation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144B9-6DA8-4293-954C-00F13CE3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proxy for the </a:t>
            </a:r>
            <a:r>
              <a:rPr lang="en-US" dirty="0" err="1"/>
              <a:t>CurrencyExchangeService</a:t>
            </a:r>
            <a:endParaRPr lang="en-US" dirty="0"/>
          </a:p>
          <a:p>
            <a:pPr lvl="1"/>
            <a:r>
              <a:rPr lang="en-US" dirty="0"/>
              <a:t>Don’t forget to add ("from") and ("to") as below</a:t>
            </a:r>
          </a:p>
          <a:p>
            <a:pPr lvl="1"/>
            <a:r>
              <a:rPr lang="en-US" dirty="0"/>
              <a:t>(@</a:t>
            </a:r>
            <a:r>
              <a:rPr lang="en-US" dirty="0" err="1"/>
              <a:t>PathVariable</a:t>
            </a:r>
            <a:r>
              <a:rPr lang="en-US" dirty="0"/>
              <a:t>("from") String from, @</a:t>
            </a:r>
            <a:r>
              <a:rPr lang="en-US" dirty="0" err="1"/>
              <a:t>PathVariable</a:t>
            </a:r>
            <a:r>
              <a:rPr lang="en-US" dirty="0"/>
              <a:t>("to") String to);</a:t>
            </a:r>
          </a:p>
          <a:p>
            <a:endParaRPr lang="en-US" dirty="0"/>
          </a:p>
          <a:p>
            <a:r>
              <a:rPr lang="en-US" dirty="0"/>
              <a:t>Implement new mapping method in the controller</a:t>
            </a:r>
          </a:p>
          <a:p>
            <a:r>
              <a:rPr lang="en-US" dirty="0"/>
              <a:t>Test the new </a:t>
            </a:r>
            <a:r>
              <a:rPr lang="en-US" dirty="0" err="1"/>
              <a:t>url</a:t>
            </a:r>
            <a:r>
              <a:rPr lang="en-US" dirty="0"/>
              <a:t> (with feign): </a:t>
            </a:r>
          </a:p>
          <a:p>
            <a:pPr lvl="1"/>
            <a:r>
              <a:rPr lang="en-US" dirty="0">
                <a:hlinkClick r:id="rId3"/>
              </a:rPr>
              <a:t>http://localhost:8100/currency-converter-feign/from/EUR/to/TND/quantity/100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2B5CB-A34A-4BAF-9428-8117AB67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23EE7-2588-44D0-BAA2-FA4F42F7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2B01-1F8C-4F0F-8A15-9573D5D4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05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D09D-ECAB-4BCB-9278-5608AE16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client side load balancing with Ribbon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B76B1-BE94-4614-8BA0-A22D3B7AE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D8A60-A8D5-49FC-9C37-E88AEEF7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620D1-FC92-4F8A-9BD1-E51EBE49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88793-933D-4625-ADEA-E46FBA4A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39A517-3517-4B3A-9AB6-81D978E31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70" y="3270578"/>
            <a:ext cx="4740971" cy="2306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7A39DD-61B0-431B-8953-8B5BA4F28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723" y="3270578"/>
            <a:ext cx="5335156" cy="223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05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B4AD-A471-45A1-B863-41573B7B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client side load balancing with Ribbon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F35DF-7BD9-4A50-8FF0-6DD8B82F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0AA2A-DB52-4C63-B940-B7816DA0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72EE-4E62-46E2-B13B-D6F6AC2C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37EB5-3C61-4B17-BDC8-B5DBAFAF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1786B-944B-45CA-B668-CA2455B9A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081" y="2193167"/>
            <a:ext cx="7119837" cy="35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29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B4AD-A471-45A1-B863-41573B7B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client side load balancing with Ribbon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F35DF-7BD9-4A50-8FF0-6DD8B82F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currency-conversion-service-12</a:t>
            </a:r>
          </a:p>
          <a:p>
            <a:endParaRPr lang="en-US" dirty="0"/>
          </a:p>
          <a:p>
            <a:r>
              <a:rPr lang="en-US" dirty="0"/>
              <a:t>	&lt;dependency&gt;</a:t>
            </a:r>
          </a:p>
          <a:p>
            <a:r>
              <a:rPr lang="en-US" dirty="0"/>
              <a:t>		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org.springframework.cloud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			&lt;</a:t>
            </a:r>
            <a:r>
              <a:rPr lang="en-US" dirty="0" err="1"/>
              <a:t>artifactId</a:t>
            </a:r>
            <a:r>
              <a:rPr lang="en-US" dirty="0"/>
              <a:t>&gt;spring-cloud-starter-</a:t>
            </a:r>
            <a:r>
              <a:rPr lang="en-US" dirty="0" err="1"/>
              <a:t>netflix</a:t>
            </a:r>
            <a:r>
              <a:rPr lang="en-US" dirty="0"/>
              <a:t>-ribbon&lt;/</a:t>
            </a:r>
            <a:r>
              <a:rPr lang="en-US" dirty="0" err="1"/>
              <a:t>artifactId</a:t>
            </a:r>
            <a:r>
              <a:rPr lang="en-US" dirty="0"/>
              <a:t>&gt;		&lt;/dependency&gt;</a:t>
            </a:r>
          </a:p>
          <a:p>
            <a:endParaRPr lang="en-US" dirty="0"/>
          </a:p>
          <a:p>
            <a:r>
              <a:rPr lang="en-US" dirty="0"/>
              <a:t>Enable Ribbon on the proxy: 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RibbonClient</a:t>
            </a:r>
            <a:r>
              <a:rPr lang="en-US" dirty="0"/>
              <a:t>(name="currency-exchange-service")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0AA2A-DB52-4C63-B940-B7816DA0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72EE-4E62-46E2-B13B-D6F6AC2C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37EB5-3C61-4B17-BDC8-B5DBAFAF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38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B4AD-A471-45A1-B863-41573B7B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client side load balancing with Ribbon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F35DF-7BD9-4A50-8FF0-6DD8B82F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// @FeignClient(name="currency-exchange-service", </a:t>
            </a:r>
            <a:r>
              <a:rPr lang="pt-BR" u="sng" dirty="0"/>
              <a:t>url="localhost:8000")</a:t>
            </a:r>
          </a:p>
          <a:p>
            <a:r>
              <a:rPr lang="en-US" dirty="0"/>
              <a:t>@</a:t>
            </a:r>
            <a:r>
              <a:rPr lang="en-US" dirty="0" err="1"/>
              <a:t>FeignClient</a:t>
            </a:r>
            <a:r>
              <a:rPr lang="en-US" dirty="0"/>
              <a:t>(name="currency-exchange-service")</a:t>
            </a:r>
          </a:p>
          <a:p>
            <a:pPr lvl="1"/>
            <a:r>
              <a:rPr lang="en-US" dirty="0"/>
              <a:t>=&gt; Cause we will use more then one instance</a:t>
            </a:r>
          </a:p>
          <a:p>
            <a:endParaRPr lang="en-US" u="sng" dirty="0"/>
          </a:p>
          <a:p>
            <a:r>
              <a:rPr lang="en-US" u="sng" dirty="0" err="1"/>
              <a:t>Application.properties</a:t>
            </a:r>
            <a:r>
              <a:rPr lang="en-US" u="sng" dirty="0"/>
              <a:t>: </a:t>
            </a:r>
          </a:p>
          <a:p>
            <a:pPr lvl="1"/>
            <a:r>
              <a:rPr lang="en-US" u="sng" dirty="0"/>
              <a:t>currency-exchange-</a:t>
            </a:r>
            <a:r>
              <a:rPr lang="en-US" u="sng" dirty="0" err="1"/>
              <a:t>service.ribbon.listOfServers</a:t>
            </a:r>
            <a:r>
              <a:rPr lang="en-US" u="sng" dirty="0"/>
              <a:t>=http://localhost:8000,http://localhost:8001</a:t>
            </a:r>
            <a:endParaRPr lang="en-US" dirty="0"/>
          </a:p>
          <a:p>
            <a:endParaRPr lang="en-US" u="sng" dirty="0"/>
          </a:p>
          <a:p>
            <a:r>
              <a:rPr lang="en-US" dirty="0">
                <a:hlinkClick r:id="rId3"/>
              </a:rPr>
              <a:t>Test that ports are changing every call</a:t>
            </a:r>
          </a:p>
          <a:p>
            <a:pPr lvl="1"/>
            <a:r>
              <a:rPr lang="en-US" dirty="0">
                <a:hlinkClick r:id="rId3"/>
              </a:rPr>
              <a:t>http://localhost:8100/currency-converter-feign/from/USD/to/TND/quantity/100</a:t>
            </a:r>
            <a:endParaRPr lang="en-US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0AA2A-DB52-4C63-B940-B7816DA0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72EE-4E62-46E2-B13B-D6F6AC2C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37EB5-3C61-4B17-BDC8-B5DBAFAF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1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606147-0664-4519-9DB2-4D9AF062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Microservices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0BA2FB-6454-4C97-BC24-CB03493B4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57AE9-606F-4EC3-9BBC-B8008371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ABE2A-65DF-470F-871D-BF3D960F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6965F-20BC-431D-AD82-0B6E8A19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B8F9F-4BC2-4F7F-A421-5CA273AEA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86" y="2556932"/>
            <a:ext cx="61436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568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36D6-516D-48A8-AD63-5FA5F843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the need for a Naming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D0E91-87B9-4B62-9B74-6E61AD1C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30016"/>
            <a:ext cx="9601196" cy="3645852"/>
          </a:xfrm>
        </p:spPr>
        <p:txBody>
          <a:bodyPr/>
          <a:lstStyle/>
          <a:p>
            <a:r>
              <a:rPr lang="en-US" dirty="0"/>
              <a:t>currency-exchange-</a:t>
            </a:r>
            <a:r>
              <a:rPr lang="en-US" dirty="0" err="1"/>
              <a:t>service.ribbon.listOfServers</a:t>
            </a:r>
            <a:r>
              <a:rPr lang="en-US" dirty="0"/>
              <a:t>=http://localhost:8000,http://localhost:8001</a:t>
            </a:r>
          </a:p>
          <a:p>
            <a:r>
              <a:rPr lang="en-US" dirty="0"/>
              <a:t>=&gt;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DB44-D5EE-433C-AFCA-8090D561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35FEE-571E-46A6-86E6-B00E48F4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12D7F-4454-4DFB-A6B8-08C0B0E9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246D4E-21BF-461D-B75D-128E90EBC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159" y="3323420"/>
            <a:ext cx="5482998" cy="264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71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36D6-516D-48A8-AD63-5FA5F843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Eureka Naming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D0E91-87B9-4B62-9B74-6E61AD1C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30016"/>
            <a:ext cx="9601196" cy="3645852"/>
          </a:xfrm>
        </p:spPr>
        <p:txBody>
          <a:bodyPr>
            <a:normAutofit/>
          </a:bodyPr>
          <a:lstStyle/>
          <a:p>
            <a:r>
              <a:rPr lang="fr-FR" dirty="0" err="1"/>
              <a:t>Create</a:t>
            </a:r>
            <a:r>
              <a:rPr lang="fr-FR" dirty="0"/>
              <a:t> new </a:t>
            </a:r>
            <a:r>
              <a:rPr lang="fr-FR" dirty="0" err="1"/>
              <a:t>microservice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netflix-eureka-naming-server-13</a:t>
            </a:r>
          </a:p>
          <a:p>
            <a:pPr lvl="1"/>
            <a:r>
              <a:rPr lang="fr-FR" dirty="0" err="1"/>
              <a:t>Dependecies</a:t>
            </a:r>
            <a:r>
              <a:rPr lang="fr-FR" dirty="0"/>
              <a:t>: </a:t>
            </a:r>
          </a:p>
          <a:p>
            <a:pPr lvl="2"/>
            <a:r>
              <a:rPr lang="fr-FR" dirty="0"/>
              <a:t>Eureka Server</a:t>
            </a:r>
          </a:p>
          <a:p>
            <a:pPr lvl="2"/>
            <a:r>
              <a:rPr lang="fr-FR" dirty="0"/>
              <a:t>Config Client</a:t>
            </a:r>
          </a:p>
          <a:p>
            <a:pPr lvl="2"/>
            <a:r>
              <a:rPr lang="fr-FR" dirty="0" err="1"/>
              <a:t>Actuator</a:t>
            </a:r>
            <a:endParaRPr lang="fr-FR" dirty="0"/>
          </a:p>
          <a:p>
            <a:pPr lvl="2"/>
            <a:r>
              <a:rPr lang="fr-FR" dirty="0" err="1"/>
              <a:t>DevTools</a:t>
            </a:r>
            <a:endParaRPr lang="fr-FR" dirty="0"/>
          </a:p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DB44-D5EE-433C-AFCA-8090D561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35FEE-571E-46A6-86E6-B00E48F4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12D7F-4454-4DFB-A6B8-08C0B0E9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79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9F17-96DB-40F8-90DB-6A87ED34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Currency Conversion Microservices to Eureka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2500D-5F14-4AFD-B200-504A35E54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01478"/>
            <a:ext cx="10178322" cy="5019997"/>
          </a:xfrm>
        </p:spPr>
        <p:txBody>
          <a:bodyPr>
            <a:normAutofit/>
          </a:bodyPr>
          <a:lstStyle/>
          <a:p>
            <a:r>
              <a:rPr lang="fr-FR" dirty="0"/>
              <a:t>@</a:t>
            </a:r>
            <a:r>
              <a:rPr lang="fr-FR" dirty="0" err="1"/>
              <a:t>EnableEurekaServer</a:t>
            </a:r>
            <a:endParaRPr lang="fr-FR" dirty="0"/>
          </a:p>
          <a:p>
            <a:r>
              <a:rPr lang="en-US" dirty="0"/>
              <a:t>spring.application.name=</a:t>
            </a:r>
            <a:r>
              <a:rPr lang="en-US" dirty="0" err="1"/>
              <a:t>netflix</a:t>
            </a:r>
            <a:r>
              <a:rPr lang="en-US" dirty="0"/>
              <a:t>-eureka-naming-server</a:t>
            </a:r>
          </a:p>
          <a:p>
            <a:r>
              <a:rPr lang="en-US" dirty="0" err="1"/>
              <a:t>server.port</a:t>
            </a:r>
            <a:r>
              <a:rPr lang="en-US" dirty="0"/>
              <a:t>=8761</a:t>
            </a:r>
          </a:p>
          <a:p>
            <a:r>
              <a:rPr lang="en-US" dirty="0" err="1"/>
              <a:t>eureka.client.register</a:t>
            </a:r>
            <a:r>
              <a:rPr lang="en-US" dirty="0"/>
              <a:t>-with-eureka=false</a:t>
            </a:r>
          </a:p>
          <a:p>
            <a:r>
              <a:rPr lang="en-US" dirty="0" err="1"/>
              <a:t>eureka.client.fetch</a:t>
            </a:r>
            <a:r>
              <a:rPr lang="en-US" dirty="0"/>
              <a:t>-registry=false</a:t>
            </a:r>
          </a:p>
          <a:p>
            <a:endParaRPr lang="en-US" dirty="0"/>
          </a:p>
          <a:p>
            <a:r>
              <a:rPr lang="en-US" dirty="0"/>
              <a:t>Test: </a:t>
            </a:r>
          </a:p>
          <a:p>
            <a:pPr lvl="1"/>
            <a:r>
              <a:rPr lang="en-US" dirty="0">
                <a:hlinkClick r:id="rId3"/>
              </a:rPr>
              <a:t>http://localhost:8761/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72210-ADC6-4FEF-9E78-407DB5BD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11FD7-5592-4161-8A56-9A06CADA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</a:t>
            </a:r>
            <a:r>
              <a:rPr lang="en-US" dirty="0"/>
              <a:t> Technology - By Ayoub </a:t>
            </a:r>
            <a:r>
              <a:rPr lang="en-US" dirty="0" err="1"/>
              <a:t>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2EFEB-29F3-4EC1-A919-665F9A67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01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AB30-52EE-4808-A621-500863DE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Currency Conversion Microservices to Eureka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6F2B-8CB2-4E78-8AB4-155E36E5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55181"/>
            <a:ext cx="10178322" cy="48204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currency-conversion-service-14</a:t>
            </a:r>
          </a:p>
          <a:p>
            <a:endParaRPr lang="en-US" dirty="0"/>
          </a:p>
          <a:p>
            <a:r>
              <a:rPr lang="en-US" dirty="0"/>
              <a:t>&lt;dependency&gt;</a:t>
            </a:r>
          </a:p>
          <a:p>
            <a:r>
              <a:rPr lang="en-US" dirty="0"/>
              <a:t>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org.springframework.cloud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				&lt;</a:t>
            </a:r>
            <a:r>
              <a:rPr lang="en-US" dirty="0" err="1"/>
              <a:t>artifactId</a:t>
            </a:r>
            <a:r>
              <a:rPr lang="en-US" dirty="0"/>
              <a:t>&gt;spring-cloud-starter-</a:t>
            </a:r>
            <a:r>
              <a:rPr lang="en-US" dirty="0" err="1"/>
              <a:t>netflix</a:t>
            </a:r>
            <a:r>
              <a:rPr lang="en-US" dirty="0"/>
              <a:t>-eureka-client&lt;/</a:t>
            </a:r>
            <a:r>
              <a:rPr lang="en-US" dirty="0" err="1"/>
              <a:t>artifactId</a:t>
            </a:r>
            <a:r>
              <a:rPr lang="en-US" dirty="0"/>
              <a:t>&gt;	&lt;/dependency&gt;</a:t>
            </a:r>
          </a:p>
          <a:p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EnableDiscoveryClient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#currency-exchange-</a:t>
            </a:r>
            <a:r>
              <a:rPr lang="en-US" dirty="0" err="1"/>
              <a:t>service.ribbon.listOfServers</a:t>
            </a:r>
            <a:r>
              <a:rPr lang="en-US" dirty="0"/>
              <a:t>=http://localhost:8000,http://localhost:8001</a:t>
            </a:r>
          </a:p>
          <a:p>
            <a:endParaRPr lang="fr-FR" dirty="0"/>
          </a:p>
          <a:p>
            <a:r>
              <a:rPr lang="en-US" dirty="0" err="1">
                <a:solidFill>
                  <a:schemeClr val="tx1"/>
                </a:solidFill>
              </a:rPr>
              <a:t>eureka.client.serviceUrl.defaultZone</a:t>
            </a:r>
            <a:r>
              <a:rPr lang="en-US" dirty="0">
                <a:solidFill>
                  <a:schemeClr val="tx1"/>
                </a:solidFill>
              </a:rPr>
              <a:t>=http://localhost:8761/eureka/</a:t>
            </a:r>
          </a:p>
          <a:p>
            <a:r>
              <a:rPr lang="en-US" dirty="0" err="1">
                <a:solidFill>
                  <a:schemeClr val="tx1"/>
                </a:solidFill>
              </a:rPr>
              <a:t>eureka.client.serviceUrl.defaultZone</a:t>
            </a:r>
            <a:r>
              <a:rPr lang="en-US" dirty="0">
                <a:solidFill>
                  <a:schemeClr val="tx1"/>
                </a:solidFill>
              </a:rPr>
              <a:t>=http://&lt;peer1host&gt;:&lt;peer1port&gt;/eureka,http://&lt;peer2host&gt;:&lt;peer2port&gt;/eureka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FA39C-3B28-4DF4-AE12-A28C8895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3E569-118C-4865-B68E-7A540457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23D0C-AB21-40AD-ADF4-6CD33C2C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2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29A5-4EBE-48DD-AB05-18504991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Connecting Currency Exchange Microservices to Eureka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992C-BE65-411A-886E-987FAE6D1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currency-exchange-service-15</a:t>
            </a:r>
          </a:p>
          <a:p>
            <a:endParaRPr lang="en-US" dirty="0"/>
          </a:p>
          <a:p>
            <a:r>
              <a:rPr lang="en-US" dirty="0"/>
              <a:t>&lt;dependency&gt;</a:t>
            </a:r>
          </a:p>
          <a:p>
            <a:r>
              <a:rPr lang="en-US" dirty="0"/>
              <a:t>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org.springframework.cloud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				&lt;</a:t>
            </a:r>
            <a:r>
              <a:rPr lang="en-US" dirty="0" err="1"/>
              <a:t>artifactId</a:t>
            </a:r>
            <a:r>
              <a:rPr lang="en-US" dirty="0"/>
              <a:t>&gt;spring-cloud-starter-</a:t>
            </a:r>
            <a:r>
              <a:rPr lang="en-US" dirty="0" err="1"/>
              <a:t>netflix</a:t>
            </a:r>
            <a:r>
              <a:rPr lang="en-US" dirty="0"/>
              <a:t>-eureka-client&lt;/</a:t>
            </a:r>
            <a:r>
              <a:rPr lang="en-US" dirty="0" err="1"/>
              <a:t>artifactId</a:t>
            </a:r>
            <a:r>
              <a:rPr lang="en-US" dirty="0"/>
              <a:t>&gt;	&lt;/dependency&gt;</a:t>
            </a:r>
          </a:p>
          <a:p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EnableDiscoveryClient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solidFill>
                  <a:schemeClr val="tx1"/>
                </a:solidFill>
              </a:rPr>
              <a:t>eureka.client.serviceUrl.defaultZone</a:t>
            </a:r>
            <a:r>
              <a:rPr lang="en-US" dirty="0">
                <a:solidFill>
                  <a:schemeClr val="tx1"/>
                </a:solidFill>
              </a:rPr>
              <a:t>=http://localhost:8761/eureka/</a:t>
            </a:r>
          </a:p>
          <a:p>
            <a:r>
              <a:rPr lang="en-US" dirty="0" err="1">
                <a:solidFill>
                  <a:schemeClr val="tx1"/>
                </a:solidFill>
              </a:rPr>
              <a:t>eureka.client.serviceUrl.defaultZone</a:t>
            </a:r>
            <a:r>
              <a:rPr lang="en-US" dirty="0">
                <a:solidFill>
                  <a:schemeClr val="tx1"/>
                </a:solidFill>
              </a:rPr>
              <a:t>=http://&lt;peer1host&gt;:&lt;peer1port&gt;/eureka,http://&lt;peer2host&gt;:&lt;peer2port&gt;/eureka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D6CB6-C790-42D8-A257-2017C359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8F6A0-2F88-47A5-908C-E97BA9E6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55B6B-E085-412C-A775-94D11416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7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01B5-1A83-4F41-8744-1CD72ED6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Distributing calls using Eureka and Ribbon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90B3-C1DA-4109-8176-B8E5D54CF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currency-conversion-service-16</a:t>
            </a:r>
          </a:p>
          <a:p>
            <a:endParaRPr lang="en-US" dirty="0"/>
          </a:p>
          <a:p>
            <a:r>
              <a:rPr lang="en-US" dirty="0"/>
              <a:t>#currency-exchange-</a:t>
            </a:r>
            <a:r>
              <a:rPr lang="en-US" dirty="0" err="1"/>
              <a:t>service.ribbon.listOfServers</a:t>
            </a:r>
            <a:r>
              <a:rPr lang="en-US" dirty="0"/>
              <a:t>=http://localhost:8000,http://localhost:8001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Test that ports are changing every call</a:t>
            </a:r>
          </a:p>
          <a:p>
            <a:pPr lvl="1"/>
            <a:r>
              <a:rPr lang="en-US" dirty="0">
                <a:hlinkClick r:id="rId3"/>
              </a:rPr>
              <a:t>http://localhost:8100/currency-converter-feign/from/USD/to/TND/quantity/100</a:t>
            </a:r>
            <a:endParaRPr lang="en-US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91300-EE10-4853-8994-B9322E10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E6ED-8874-4E2D-B6A4-08F99A7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99345-4D14-44AA-BD29-624AF409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34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B0B9-C382-4CD8-B918-FC397DC1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API Gateways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95E1F3-0475-44C9-A3D2-B0F3340A0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0102" y="2186461"/>
            <a:ext cx="5089282" cy="33178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984E8-D74C-4016-99FA-9BF33D98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3E128-AFC2-4AE8-8B6F-F2D78A4F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59454-93DC-4498-A2F2-2B05ACAE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5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EF056-6A9A-4648-BDBB-A0E51570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API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8722-8D29-457E-9F09-50DDF46C1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9D34C-0214-404E-B62F-4E7B9B43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3A612-E9FE-4B3E-B158-58DD2FC9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7FA39-0536-4063-859B-59A9C74B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430AE2-815A-49A7-9EC8-1522A549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63" y="2162682"/>
            <a:ext cx="8338458" cy="37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284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C0BF-05A2-4BE1-AAE2-6CB55704C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</a:t>
            </a:r>
            <a:r>
              <a:rPr lang="en-US" dirty="0" err="1"/>
              <a:t>Zuul</a:t>
            </a:r>
            <a:r>
              <a:rPr lang="en-US" dirty="0"/>
              <a:t> API Gateway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C980-BA39-4A9E-907F-323950D7D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netflix-zuul-api-gateway-server-16</a:t>
            </a:r>
          </a:p>
          <a:p>
            <a:r>
              <a:rPr lang="en-US" dirty="0"/>
              <a:t>Dependencies: </a:t>
            </a:r>
          </a:p>
          <a:p>
            <a:pPr lvl="2"/>
            <a:r>
              <a:rPr lang="en-US" dirty="0" err="1"/>
              <a:t>Zuul</a:t>
            </a:r>
            <a:endParaRPr lang="en-US" dirty="0"/>
          </a:p>
          <a:p>
            <a:pPr lvl="2"/>
            <a:r>
              <a:rPr lang="en-US" dirty="0"/>
              <a:t>Eureka Discovery</a:t>
            </a:r>
          </a:p>
          <a:p>
            <a:pPr lvl="2"/>
            <a:r>
              <a:rPr lang="en-US" dirty="0" err="1"/>
              <a:t>DevTools</a:t>
            </a:r>
            <a:endParaRPr lang="en-US" dirty="0"/>
          </a:p>
          <a:p>
            <a:pPr lvl="2"/>
            <a:r>
              <a:rPr lang="en-US" dirty="0"/>
              <a:t>Actuator</a:t>
            </a:r>
          </a:p>
          <a:p>
            <a:r>
              <a:rPr lang="en-US" dirty="0"/>
              <a:t>@</a:t>
            </a:r>
            <a:r>
              <a:rPr lang="en-US" dirty="0" err="1"/>
              <a:t>EnableZuulProxy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EnableDiscoveryClient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807C5-D000-4773-AF2C-002783B8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ADC86-FCC5-4142-8379-DE26C788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5628C-9C57-4393-9E3A-9DF2C1E1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939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CBFB-1D74-4D35-B5DB-A6223A59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</a:t>
            </a:r>
            <a:r>
              <a:rPr lang="en-US" dirty="0" err="1"/>
              <a:t>Zuul</a:t>
            </a:r>
            <a:r>
              <a:rPr lang="en-US" dirty="0"/>
              <a:t> API Gateway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C8AC3-29A0-4635-8D01-29683AA35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spring.application.name=</a:t>
            </a:r>
            <a:r>
              <a:rPr lang="en-US" dirty="0" err="1"/>
              <a:t>netflix</a:t>
            </a:r>
            <a:r>
              <a:rPr lang="en-US" dirty="0"/>
              <a:t>-</a:t>
            </a:r>
            <a:r>
              <a:rPr lang="en-US" dirty="0" err="1"/>
              <a:t>zuul</a:t>
            </a:r>
            <a:r>
              <a:rPr lang="en-US" dirty="0"/>
              <a:t>-</a:t>
            </a:r>
            <a:r>
              <a:rPr lang="en-US" dirty="0" err="1"/>
              <a:t>api</a:t>
            </a:r>
            <a:r>
              <a:rPr lang="en-US" dirty="0"/>
              <a:t>-gateway-server</a:t>
            </a:r>
          </a:p>
          <a:p>
            <a:r>
              <a:rPr lang="en-US" dirty="0" err="1"/>
              <a:t>server.port</a:t>
            </a:r>
            <a:r>
              <a:rPr lang="en-US" dirty="0"/>
              <a:t>=8765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eureka.client.service</a:t>
            </a:r>
            <a:r>
              <a:rPr lang="en-US" dirty="0"/>
              <a:t>-url.default-zone=http://localhost:8761/eureka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71C05-3784-4BCC-998E-9602CF84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A4BD8-5FBD-4DED-81E3-CB6C81A1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1AD23-596B-4092-92AB-DAD79C64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3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606147-0664-4519-9DB2-4D9AF062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Microservices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0BA2FB-6454-4C97-BC24-CB03493B4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57AE9-606F-4EC3-9BBC-B8008371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ABE2A-65DF-470F-871D-BF3D960F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6965F-20BC-431D-AD82-0B6E8A19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61B44-0504-4B74-A431-9B8EACD46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375" y="3069111"/>
            <a:ext cx="58959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23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CF31-06FA-4BC1-A2A7-CB3D42A4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dirty="0" err="1"/>
              <a:t>Zuul</a:t>
            </a:r>
            <a:r>
              <a:rPr lang="en-US" dirty="0"/>
              <a:t> Logging Filter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D6B68-AD02-4CED-B11F-DFEA58777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netflix-zuul-api-gateway-server-17</a:t>
            </a:r>
            <a:endParaRPr lang="fr-FR" dirty="0"/>
          </a:p>
          <a:p>
            <a:r>
              <a:rPr lang="en-US" dirty="0" err="1"/>
              <a:t>ZuulLoggingFilter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D3FF3-82B0-40CD-9DB1-FB7A0BAE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DBC8E-6D8A-42D0-A92C-43C5BBB8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2B80-738C-4384-B3B2-184F93A9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39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69CE-9ADA-4FA3-927B-3644B364F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41" y="982133"/>
            <a:ext cx="10618237" cy="739664"/>
          </a:xfrm>
        </p:spPr>
        <p:txBody>
          <a:bodyPr>
            <a:normAutofit fontScale="90000"/>
          </a:bodyPr>
          <a:lstStyle/>
          <a:p>
            <a:r>
              <a:rPr lang="en-US" dirty="0"/>
              <a:t>Executing a request through </a:t>
            </a:r>
            <a:r>
              <a:rPr lang="en-US" dirty="0" err="1"/>
              <a:t>Zuul</a:t>
            </a:r>
            <a:r>
              <a:rPr lang="en-US" dirty="0"/>
              <a:t> API Gateway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E33C4-7DE4-4459-8D1F-13DB821D5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Be sure to have </a:t>
            </a:r>
            <a:r>
              <a:rPr lang="fr-FR" dirty="0" err="1"/>
              <a:t>those</a:t>
            </a:r>
            <a:r>
              <a:rPr lang="fr-FR" dirty="0"/>
              <a:t> running:</a:t>
            </a:r>
          </a:p>
          <a:p>
            <a:pPr lvl="1"/>
            <a:r>
              <a:rPr lang="fr-FR" dirty="0"/>
              <a:t>Eureka</a:t>
            </a:r>
          </a:p>
          <a:p>
            <a:pPr lvl="1"/>
            <a:r>
              <a:rPr lang="fr-FR" dirty="0"/>
              <a:t>Exchange service</a:t>
            </a:r>
          </a:p>
          <a:p>
            <a:pPr lvl="1"/>
            <a:r>
              <a:rPr lang="en-US" dirty="0"/>
              <a:t>Conversion service</a:t>
            </a:r>
          </a:p>
          <a:p>
            <a:r>
              <a:rPr lang="fr-FR" dirty="0"/>
              <a:t>Run </a:t>
            </a:r>
            <a:r>
              <a:rPr lang="fr-FR" dirty="0" err="1"/>
              <a:t>Zuul</a:t>
            </a:r>
            <a:endParaRPr lang="fr-FR" dirty="0"/>
          </a:p>
          <a:p>
            <a:r>
              <a:rPr lang="fr-FR" dirty="0"/>
              <a:t>Be sure </a:t>
            </a:r>
            <a:r>
              <a:rPr lang="fr-FR" dirty="0" err="1"/>
              <a:t>that</a:t>
            </a:r>
            <a:r>
              <a:rPr lang="fr-FR" dirty="0"/>
              <a:t> all of </a:t>
            </a:r>
            <a:r>
              <a:rPr lang="fr-FR" dirty="0" err="1"/>
              <a:t>them</a:t>
            </a:r>
            <a:r>
              <a:rPr lang="fr-FR" dirty="0"/>
              <a:t> are </a:t>
            </a:r>
            <a:r>
              <a:rPr lang="fr-FR" dirty="0" err="1"/>
              <a:t>displayed</a:t>
            </a:r>
            <a:r>
              <a:rPr lang="fr-FR" dirty="0"/>
              <a:t> on Eureka: </a:t>
            </a:r>
            <a:r>
              <a:rPr lang="en-US" dirty="0">
                <a:hlinkClick r:id="rId3"/>
              </a:rPr>
              <a:t>http://localhost:8761/</a:t>
            </a:r>
            <a:endParaRPr lang="fr-FR" dirty="0"/>
          </a:p>
          <a:p>
            <a:endParaRPr lang="fr-FR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E8FA7-E7E7-42E4-8876-091A9C9C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E4589-040D-472E-A4E5-DCD72B8D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1ABBE-6B75-47A1-8DCC-055E8E18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307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69CE-9ADA-4FA3-927B-3644B364F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41" y="982133"/>
            <a:ext cx="10618237" cy="739664"/>
          </a:xfrm>
        </p:spPr>
        <p:txBody>
          <a:bodyPr>
            <a:normAutofit fontScale="90000"/>
          </a:bodyPr>
          <a:lstStyle/>
          <a:p>
            <a:r>
              <a:rPr lang="en-US" dirty="0"/>
              <a:t>Executing a request through </a:t>
            </a:r>
            <a:r>
              <a:rPr lang="en-US" dirty="0" err="1"/>
              <a:t>Zuul</a:t>
            </a:r>
            <a:r>
              <a:rPr lang="en-US" dirty="0"/>
              <a:t> API Gateway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E33C4-7DE4-4459-8D1F-13DB821D5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Will </a:t>
            </a:r>
            <a:r>
              <a:rPr lang="fr-FR" dirty="0" err="1"/>
              <a:t>request</a:t>
            </a:r>
            <a:r>
              <a:rPr lang="fr-FR" dirty="0"/>
              <a:t>:</a:t>
            </a:r>
            <a:br>
              <a:rPr lang="fr-FR" dirty="0"/>
            </a:br>
            <a:r>
              <a:rPr lang="en-US" dirty="0">
                <a:hlinkClick r:id="rId3"/>
              </a:rPr>
              <a:t>http://localhost:8000/currency-exchange/from/EUR/to/TND</a:t>
            </a:r>
            <a:br>
              <a:rPr lang="en-US" dirty="0"/>
            </a:br>
            <a:r>
              <a:rPr lang="en-US" dirty="0"/>
              <a:t>Through</a:t>
            </a:r>
            <a:br>
              <a:rPr lang="en-US" dirty="0"/>
            </a:br>
            <a:r>
              <a:rPr lang="en-US" dirty="0">
                <a:hlinkClick r:id="rId4"/>
              </a:rPr>
              <a:t>http://localhost:8765/{application-name}/{uri}</a:t>
            </a:r>
            <a:endParaRPr lang="en-US" dirty="0"/>
          </a:p>
          <a:p>
            <a:endParaRPr lang="en-US" dirty="0"/>
          </a:p>
          <a:p>
            <a:r>
              <a:rPr lang="en-US" dirty="0"/>
              <a:t>=&gt; </a:t>
            </a:r>
            <a:r>
              <a:rPr lang="en-US" dirty="0">
                <a:hlinkClick r:id="rId5"/>
              </a:rPr>
              <a:t>http://localhost:8765/currency-exchange-service/currency-exchange/from/EUR/to/TND</a:t>
            </a:r>
            <a:endParaRPr lang="en-US" dirty="0"/>
          </a:p>
          <a:p>
            <a:r>
              <a:rPr lang="en-US" dirty="0"/>
              <a:t>Test it + Verify that the request is logged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E8FA7-E7E7-42E4-8876-091A9C9C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E4589-040D-472E-A4E5-DCD72B8D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1ABBE-6B75-47A1-8DCC-055E8E18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320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CCF4-45BB-4CC3-A6CE-AAD4755A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67" y="982133"/>
            <a:ext cx="10327431" cy="739664"/>
          </a:xfrm>
        </p:spPr>
        <p:txBody>
          <a:bodyPr>
            <a:normAutofit fontScale="90000"/>
          </a:bodyPr>
          <a:lstStyle/>
          <a:p>
            <a:r>
              <a:rPr lang="en-US" dirty="0"/>
              <a:t>Executing a request through </a:t>
            </a:r>
            <a:r>
              <a:rPr lang="en-US" dirty="0" err="1"/>
              <a:t>Zuul</a:t>
            </a:r>
            <a:r>
              <a:rPr lang="en-US" dirty="0"/>
              <a:t> API Gateway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D50A-7586-4B5C-B58B-6A602A74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2019-05-21 17:27:00.084  INFO 2860 --- [nio-8765-exec-5] </a:t>
            </a:r>
            <a:r>
              <a:rPr lang="en-US" dirty="0" err="1"/>
              <a:t>c.h.j.d.ZuulLoggingFilter</a:t>
            </a:r>
            <a:r>
              <a:rPr lang="en-US" dirty="0"/>
              <a:t>                : request -&gt; org.springframework.cloud.netflix.zuul.filters.pre.Servlet30RequestWrapper@70b647f6 request </a:t>
            </a:r>
            <a:r>
              <a:rPr lang="en-US" dirty="0" err="1"/>
              <a:t>uri</a:t>
            </a:r>
            <a:r>
              <a:rPr lang="en-US" dirty="0"/>
              <a:t> -&gt; /currency-exchange-service/currency-exchange/from/EUR/to/TND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399B3-B656-4E9F-944B-D0787893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DC17E-06D8-4998-B10C-1EBF2F1A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8220A-B72C-498E-875F-3DE7B27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929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CCF4-45BB-4CC3-A6CE-AAD4755A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</a:t>
            </a:r>
            <a:r>
              <a:rPr lang="en-US" dirty="0" err="1"/>
              <a:t>Zuul</a:t>
            </a:r>
            <a:r>
              <a:rPr lang="en-US" dirty="0"/>
              <a:t> API Gateway between Microservices invocations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D50A-7586-4B5C-B58B-6A602A74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Setting </a:t>
            </a:r>
            <a:r>
              <a:rPr lang="fr-FR" dirty="0" err="1"/>
              <a:t>Zuul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conversion and exchange services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399B3-B656-4E9F-944B-D0787893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DC17E-06D8-4998-B10C-1EBF2F1A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8220A-B72C-498E-875F-3DE7B27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AE0BA-155A-4898-8A03-A8A4ABAC4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098" y="3167742"/>
            <a:ext cx="4648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31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CCF4-45BB-4CC3-A6CE-AAD4755A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</a:t>
            </a:r>
            <a:r>
              <a:rPr lang="en-US" dirty="0" err="1"/>
              <a:t>Zuul</a:t>
            </a:r>
            <a:r>
              <a:rPr lang="en-US" dirty="0"/>
              <a:t> API Gateway between Microservices invocations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D50A-7586-4B5C-B58B-6A602A74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In </a:t>
            </a:r>
            <a:r>
              <a:rPr lang="fr-FR" dirty="0" err="1"/>
              <a:t>project</a:t>
            </a:r>
            <a:r>
              <a:rPr lang="fr-FR" dirty="0"/>
              <a:t> currency-conversion-service-16</a:t>
            </a:r>
          </a:p>
          <a:p>
            <a:r>
              <a:rPr lang="fr-FR" dirty="0"/>
              <a:t>In CurrencyExchangeServiceProxy.java</a:t>
            </a:r>
          </a:p>
          <a:p>
            <a:pPr lvl="1"/>
            <a:r>
              <a:rPr lang="en-US" dirty="0"/>
              <a:t>// @</a:t>
            </a:r>
            <a:r>
              <a:rPr lang="en-US" dirty="0" err="1"/>
              <a:t>FeignClient</a:t>
            </a:r>
            <a:r>
              <a:rPr lang="en-US" dirty="0"/>
              <a:t>(name="currency-exchange-service")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FeignClient</a:t>
            </a:r>
            <a:r>
              <a:rPr lang="en-US" dirty="0"/>
              <a:t>(name="</a:t>
            </a:r>
            <a:r>
              <a:rPr lang="en-US" dirty="0" err="1"/>
              <a:t>netflix</a:t>
            </a:r>
            <a:r>
              <a:rPr lang="en-US" dirty="0"/>
              <a:t>-</a:t>
            </a:r>
            <a:r>
              <a:rPr lang="en-US" dirty="0" err="1"/>
              <a:t>zuul</a:t>
            </a:r>
            <a:r>
              <a:rPr lang="en-US" dirty="0"/>
              <a:t>-</a:t>
            </a:r>
            <a:r>
              <a:rPr lang="en-US" dirty="0" err="1"/>
              <a:t>api</a:t>
            </a:r>
            <a:r>
              <a:rPr lang="en-US" dirty="0"/>
              <a:t>-gateway-server")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// @</a:t>
            </a:r>
            <a:r>
              <a:rPr lang="en-US" dirty="0" err="1"/>
              <a:t>GetMapping</a:t>
            </a:r>
            <a:r>
              <a:rPr lang="en-US" dirty="0"/>
              <a:t>("/currency-exchange/from/{from}/to/{to}")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GetMapping</a:t>
            </a:r>
            <a:r>
              <a:rPr lang="en-US" dirty="0"/>
              <a:t>("</a:t>
            </a:r>
            <a:r>
              <a:rPr lang="en-US" b="1" dirty="0"/>
              <a:t>currency-exchange-service</a:t>
            </a:r>
            <a:r>
              <a:rPr lang="en-US" dirty="0"/>
              <a:t>/currency-exchange/from/{from}/to/{to}")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399B3-B656-4E9F-944B-D0787893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DC17E-06D8-4998-B10C-1EBF2F1A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8220A-B72C-498E-875F-3DE7B27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20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CCF4-45BB-4CC3-A6CE-AAD4755A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</a:t>
            </a:r>
            <a:r>
              <a:rPr lang="en-US" dirty="0" err="1"/>
              <a:t>Zuul</a:t>
            </a:r>
            <a:r>
              <a:rPr lang="en-US" dirty="0"/>
              <a:t> API Gateway between Microservices invocations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D50A-7586-4B5C-B58B-6A602A74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Request</a:t>
            </a:r>
            <a:r>
              <a:rPr lang="fr-FR" dirty="0"/>
              <a:t>:</a:t>
            </a:r>
          </a:p>
          <a:p>
            <a:r>
              <a:rPr lang="en-US" dirty="0">
                <a:hlinkClick r:id="rId3"/>
              </a:rPr>
              <a:t>http://localhost:8100/currency-converter-feign/from/USD/to/TND/quantity/100</a:t>
            </a:r>
            <a:endParaRPr lang="en-US" dirty="0"/>
          </a:p>
          <a:p>
            <a:endParaRPr lang="en-US" dirty="0"/>
          </a:p>
          <a:p>
            <a:r>
              <a:rPr lang="en-US" dirty="0"/>
              <a:t>=&gt;</a:t>
            </a:r>
          </a:p>
          <a:p>
            <a:r>
              <a:rPr lang="en-US" dirty="0"/>
              <a:t>2019-05-21 17:37:13.867  INFO 2860 --- [nio-8765-exec-8] </a:t>
            </a:r>
            <a:r>
              <a:rPr lang="en-US" dirty="0" err="1"/>
              <a:t>c.h.j.d.ZuulLoggingFilter</a:t>
            </a:r>
            <a:r>
              <a:rPr lang="en-US" dirty="0"/>
              <a:t>                : request -&gt; org.springframework.cloud.netflix.zuul.filters.pre.Servlet30RequestWrapper@56801d10 request </a:t>
            </a:r>
            <a:r>
              <a:rPr lang="en-US" dirty="0" err="1"/>
              <a:t>uri</a:t>
            </a:r>
            <a:r>
              <a:rPr lang="en-US" dirty="0"/>
              <a:t> -&gt; /currency-exchange-service/currency-exchange/from/USD/to/TND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399B3-B656-4E9F-944B-D0787893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DC17E-06D8-4998-B10C-1EBF2F1A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8220A-B72C-498E-875F-3DE7B27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780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CCF4-45BB-4CC3-A6CE-AAD4755A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</a:t>
            </a:r>
            <a:r>
              <a:rPr lang="en-US" dirty="0" err="1"/>
              <a:t>Zuul</a:t>
            </a:r>
            <a:r>
              <a:rPr lang="en-US" dirty="0"/>
              <a:t> API Gateway between Microservices invocations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D50A-7586-4B5C-B58B-6A602A74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Now</a:t>
            </a:r>
            <a:r>
              <a:rPr lang="fr-FR" dirty="0"/>
              <a:t> I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pass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requests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conversion service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Zuul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399B3-B656-4E9F-944B-D0787893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DC17E-06D8-4998-B10C-1EBF2F1A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8220A-B72C-498E-875F-3DE7B27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AE0BA-155A-4898-8A03-A8A4ABAC4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098" y="3167742"/>
            <a:ext cx="4648200" cy="240030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B513681-623F-44BC-A64A-B08F4ACEFB16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54406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CCF4-45BB-4CC3-A6CE-AAD4755A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</a:t>
            </a:r>
            <a:r>
              <a:rPr lang="en-US" dirty="0" err="1"/>
              <a:t>Zuul</a:t>
            </a:r>
            <a:r>
              <a:rPr lang="en-US" dirty="0"/>
              <a:t> API Gateway between Microservices invocations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D50A-7586-4B5C-B58B-6A602A74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Will </a:t>
            </a:r>
            <a:r>
              <a:rPr lang="fr-FR" dirty="0" err="1"/>
              <a:t>request</a:t>
            </a:r>
            <a:r>
              <a:rPr lang="fr-FR" dirty="0"/>
              <a:t>:</a:t>
            </a:r>
            <a:br>
              <a:rPr lang="fr-FR" dirty="0"/>
            </a:br>
            <a:r>
              <a:rPr lang="en-US" dirty="0">
                <a:hlinkClick r:id="rId3"/>
              </a:rPr>
              <a:t>http://localhost:8765/{application-name}/{uri}</a:t>
            </a:r>
            <a:endParaRPr lang="en-US" dirty="0"/>
          </a:p>
          <a:p>
            <a:endParaRPr lang="en-US" dirty="0"/>
          </a:p>
          <a:p>
            <a:r>
              <a:rPr lang="en-US" dirty="0"/>
              <a:t>=&gt; </a:t>
            </a:r>
            <a:r>
              <a:rPr lang="en-US" dirty="0">
                <a:hlinkClick r:id="rId4"/>
              </a:rPr>
              <a:t>http://localhost:8765/currency-conversion-service/currency-converter-feign/from/USD/to/TND/quantity/100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will see 2 loggings through </a:t>
            </a:r>
            <a:r>
              <a:rPr lang="en-US" dirty="0" err="1"/>
              <a:t>Zuul</a:t>
            </a:r>
            <a:r>
              <a:rPr lang="en-US" dirty="0"/>
              <a:t> Filter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399B3-B656-4E9F-944B-D0787893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DC17E-06D8-4998-B10C-1EBF2F1A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8220A-B72C-498E-875F-3DE7B27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92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CCF4-45BB-4CC3-A6CE-AAD4755A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</a:t>
            </a:r>
            <a:r>
              <a:rPr lang="en-US" dirty="0" err="1"/>
              <a:t>Zuul</a:t>
            </a:r>
            <a:r>
              <a:rPr lang="en-US" dirty="0"/>
              <a:t> API Gateway between Microservices invocations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D50A-7586-4B5C-B58B-6A602A74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2019-05-21 17:48:45.574  INFO 2860 --- [nio-8765-exec-1] </a:t>
            </a:r>
            <a:r>
              <a:rPr lang="en-US" dirty="0" err="1"/>
              <a:t>c.h.j.d.ZuulLoggingFilter</a:t>
            </a:r>
            <a:r>
              <a:rPr lang="en-US" dirty="0"/>
              <a:t>                : request -&gt; org.springframework.cloud.netflix.zuul.filters.pre.Servlet30RequestWrapper@4f0ec6e6 request </a:t>
            </a:r>
            <a:r>
              <a:rPr lang="en-US" dirty="0" err="1"/>
              <a:t>uri</a:t>
            </a:r>
            <a:r>
              <a:rPr lang="en-US" dirty="0"/>
              <a:t> -&gt; /currency-conversion-service/currency-converter-feign/from/USD/to/TND/quantity/100</a:t>
            </a:r>
          </a:p>
          <a:p>
            <a:r>
              <a:rPr lang="en-US" dirty="0"/>
              <a:t>2019-05-21 17:48:45.646  INFO 2860 --- [nio-8765-exec-2] </a:t>
            </a:r>
            <a:r>
              <a:rPr lang="en-US" dirty="0" err="1"/>
              <a:t>c.h.j.d.ZuulLoggingFilter</a:t>
            </a:r>
            <a:r>
              <a:rPr lang="en-US" dirty="0"/>
              <a:t>                : request -&gt; org.springframework.cloud.netflix.zuul.filters.pre.Servlet30RequestWrapper@4a5b833a request </a:t>
            </a:r>
            <a:r>
              <a:rPr lang="en-US" dirty="0" err="1"/>
              <a:t>uri</a:t>
            </a:r>
            <a:r>
              <a:rPr lang="en-US" dirty="0"/>
              <a:t> -&gt; /currency-exchange-service/currency-exchange/from/USD/to/TND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399B3-B656-4E9F-944B-D0787893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DC17E-06D8-4998-B10C-1EBF2F1A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8220A-B72C-498E-875F-3DE7B27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7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606147-0664-4519-9DB2-4D9AF062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Microservices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0BA2FB-6454-4C97-BC24-CB03493B4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57AE9-606F-4EC3-9BBC-B8008371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ABE2A-65DF-470F-871D-BF3D960F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6965F-20BC-431D-AD82-0B6E8A19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63728B-84A5-41BF-874B-E0A58174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313" y="2640854"/>
            <a:ext cx="65341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46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1366-732C-4E77-BCE1-CA4FC42A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Distributed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01FA-8665-484E-A0CF-40D3879B8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Spring Cloud Sleuth + </a:t>
            </a:r>
            <a:r>
              <a:rPr lang="en-US" dirty="0" err="1"/>
              <a:t>Zipkin</a:t>
            </a:r>
            <a:endParaRPr lang="en-US" dirty="0"/>
          </a:p>
          <a:p>
            <a:r>
              <a:rPr lang="en-US" dirty="0"/>
              <a:t>Assign an id for each request</a:t>
            </a:r>
          </a:p>
          <a:p>
            <a:r>
              <a:rPr lang="en-US" dirty="0" err="1"/>
              <a:t>Zipkin</a:t>
            </a:r>
            <a:r>
              <a:rPr lang="en-US" dirty="0"/>
              <a:t>: distributed tracing system</a:t>
            </a:r>
          </a:p>
          <a:p>
            <a:r>
              <a:rPr lang="en-US" dirty="0"/>
              <a:t>Traces will be collected in RabbitMQ</a:t>
            </a:r>
          </a:p>
          <a:p>
            <a:r>
              <a:rPr lang="en-US" dirty="0"/>
              <a:t>Then sent to </a:t>
            </a:r>
            <a:r>
              <a:rPr lang="en-US" dirty="0" err="1"/>
              <a:t>Zipkin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E1C7-B27F-42A8-B1D1-AB2BACDD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E7EB6-A729-4F4A-BB24-2D2FB502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7C77-6BAB-4627-A40D-00AA0809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CB925-0D05-4F84-BAA4-C26FFB37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110" y="2851435"/>
            <a:ext cx="4181701" cy="19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327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1366-732C-4E77-BCE1-CA4FC42A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Spring Cloud Sleuth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01FA-8665-484E-A0CF-40D3879B8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choose to add Spring Cloud Sleuth to: </a:t>
            </a:r>
          </a:p>
          <a:p>
            <a:pPr lvl="1"/>
            <a:r>
              <a:rPr lang="en-US" dirty="0" err="1"/>
              <a:t>Convervsion</a:t>
            </a:r>
            <a:r>
              <a:rPr lang="en-US" dirty="0"/>
              <a:t> service</a:t>
            </a:r>
          </a:p>
          <a:p>
            <a:pPr lvl="1"/>
            <a:r>
              <a:rPr lang="en-US" dirty="0"/>
              <a:t>Exchange service</a:t>
            </a:r>
          </a:p>
          <a:p>
            <a:pPr lvl="1"/>
            <a:r>
              <a:rPr lang="en-US" dirty="0" err="1"/>
              <a:t>Zuul</a:t>
            </a:r>
            <a:r>
              <a:rPr lang="en-US" dirty="0"/>
              <a:t> (</a:t>
            </a:r>
            <a:r>
              <a:rPr lang="en-US" dirty="0" err="1"/>
              <a:t>api</a:t>
            </a:r>
            <a:r>
              <a:rPr lang="en-US" dirty="0"/>
              <a:t> gateway)</a:t>
            </a:r>
          </a:p>
          <a:p>
            <a:endParaRPr lang="en-US" dirty="0"/>
          </a:p>
          <a:p>
            <a:r>
              <a:rPr lang="en-US" dirty="0"/>
              <a:t>netflix-zuul-api-gateway-server-18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E1C7-B27F-42A8-B1D1-AB2BACDD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E7EB6-A729-4F4A-BB24-2D2FB502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7C77-6BAB-4627-A40D-00AA0809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98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1366-732C-4E77-BCE1-CA4FC42A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Spring Cloud Sleuth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01FA-8665-484E-A0CF-40D3879B8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&lt;dependency&gt;</a:t>
            </a:r>
          </a:p>
          <a:p>
            <a:r>
              <a:rPr lang="en-US" dirty="0"/>
              <a:t>	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org.springframework.cloud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							&lt;</a:t>
            </a:r>
            <a:r>
              <a:rPr lang="en-US" dirty="0" err="1"/>
              <a:t>artifactId</a:t>
            </a:r>
            <a:r>
              <a:rPr lang="en-US" dirty="0"/>
              <a:t>&gt;spring-cloud-starter-sleuth&lt;/</a:t>
            </a:r>
            <a:r>
              <a:rPr lang="en-US" dirty="0" err="1"/>
              <a:t>artifactId</a:t>
            </a:r>
            <a:r>
              <a:rPr lang="en-US" dirty="0"/>
              <a:t>&gt;		</a:t>
            </a:r>
          </a:p>
          <a:p>
            <a:r>
              <a:rPr lang="en-US" dirty="0"/>
              <a:t>&lt;/dependency&gt;</a:t>
            </a:r>
          </a:p>
          <a:p>
            <a:endParaRPr lang="en-US" dirty="0"/>
          </a:p>
          <a:p>
            <a:r>
              <a:rPr lang="en-US" dirty="0"/>
              <a:t>@Bean</a:t>
            </a:r>
          </a:p>
          <a:p>
            <a:r>
              <a:rPr lang="en-US" b="1" dirty="0"/>
              <a:t>public Sampler </a:t>
            </a:r>
            <a:r>
              <a:rPr lang="en-US" b="1" dirty="0" err="1"/>
              <a:t>defaultSampler</a:t>
            </a:r>
            <a:r>
              <a:rPr lang="en-US" b="1" dirty="0"/>
              <a:t>(){</a:t>
            </a:r>
          </a:p>
          <a:p>
            <a:r>
              <a:rPr lang="en-US" b="1" dirty="0"/>
              <a:t>return </a:t>
            </a:r>
            <a:r>
              <a:rPr lang="en-US" b="1" dirty="0" err="1"/>
              <a:t>Sampler.</a:t>
            </a:r>
            <a:r>
              <a:rPr lang="en-US" b="1" i="1" dirty="0" err="1"/>
              <a:t>ALWAYS_SAMPLE</a:t>
            </a:r>
            <a:r>
              <a:rPr lang="en-US" b="1" i="1" dirty="0"/>
              <a:t>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E1C7-B27F-42A8-B1D1-AB2BACDD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E7EB6-A729-4F4A-BB24-2D2FB502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7C77-6BAB-4627-A40D-00AA0809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499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1366-732C-4E77-BCE1-CA4FC42A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Spring Cloud Sleuth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01FA-8665-484E-A0CF-40D3879B8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the s</a:t>
            </a:r>
            <a:r>
              <a:rPr lang="fr-FR" dirty="0" err="1"/>
              <a:t>ame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conversion and exchange services</a:t>
            </a:r>
          </a:p>
          <a:p>
            <a:r>
              <a:rPr lang="fr-FR" dirty="0"/>
              <a:t>=&gt; currency-conversion-service-19</a:t>
            </a:r>
          </a:p>
          <a:p>
            <a:r>
              <a:rPr lang="fr-FR" dirty="0"/>
              <a:t>=&gt; currency-exchange-service-20</a:t>
            </a:r>
          </a:p>
          <a:p>
            <a:endParaRPr lang="fr-FR" dirty="0"/>
          </a:p>
          <a:p>
            <a:r>
              <a:rPr lang="fr-FR" dirty="0" err="1"/>
              <a:t>Add</a:t>
            </a:r>
            <a:r>
              <a:rPr lang="fr-FR" dirty="0"/>
              <a:t> in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controllers</a:t>
            </a:r>
            <a:r>
              <a:rPr lang="fr-FR" dirty="0"/>
              <a:t> of conversion and exchange</a:t>
            </a:r>
          </a:p>
          <a:p>
            <a:r>
              <a:rPr lang="en-US" b="1" dirty="0"/>
              <a:t>private Logger </a:t>
            </a:r>
            <a:r>
              <a:rPr lang="en-US" b="1" dirty="0" err="1"/>
              <a:t>logger</a:t>
            </a:r>
            <a:r>
              <a:rPr lang="en-US" b="1" dirty="0"/>
              <a:t> = </a:t>
            </a:r>
            <a:r>
              <a:rPr lang="en-US" b="1" dirty="0" err="1"/>
              <a:t>LoggerFactory.</a:t>
            </a:r>
            <a:r>
              <a:rPr lang="en-US" b="1" i="1" dirty="0" err="1"/>
              <a:t>getLogger</a:t>
            </a:r>
            <a:r>
              <a:rPr lang="en-US" b="1" i="1" dirty="0"/>
              <a:t>(</a:t>
            </a:r>
            <a:r>
              <a:rPr lang="en-US" b="1" i="1" dirty="0" err="1"/>
              <a:t>this.getClass</a:t>
            </a:r>
            <a:r>
              <a:rPr lang="en-US" b="1" i="1" dirty="0"/>
              <a:t>());</a:t>
            </a:r>
            <a:endParaRPr lang="fr-FR" dirty="0"/>
          </a:p>
          <a:p>
            <a:r>
              <a:rPr lang="en-US" dirty="0"/>
              <a:t>logger.info("{}", </a:t>
            </a:r>
            <a:r>
              <a:rPr lang="en-US" dirty="0" err="1"/>
              <a:t>exchangeValue</a:t>
            </a:r>
            <a:r>
              <a:rPr lang="en-US" dirty="0"/>
              <a:t>);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E1C7-B27F-42A8-B1D1-AB2BACDD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E7EB6-A729-4F4A-BB24-2D2FB502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7C77-6BAB-4627-A40D-00AA0809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91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ECAA-4B39-4563-BB7D-BD3E0832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Spring Cloud Sleuth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4972-2A72-4679-A4BB-86A561F99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You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Sleuth</a:t>
            </a:r>
            <a:r>
              <a:rPr lang="fr-FR" dirty="0"/>
              <a:t> </a:t>
            </a:r>
            <a:r>
              <a:rPr lang="fr-FR" dirty="0" err="1"/>
              <a:t>added</a:t>
            </a:r>
            <a:r>
              <a:rPr lang="fr-FR" dirty="0"/>
              <a:t> an id to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request</a:t>
            </a:r>
            <a:r>
              <a:rPr lang="fr-FR" dirty="0"/>
              <a:t>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tracked</a:t>
            </a:r>
            <a:r>
              <a:rPr lang="fr-FR" dirty="0"/>
              <a:t> in all </a:t>
            </a:r>
            <a:r>
              <a:rPr lang="fr-FR" dirty="0" err="1"/>
              <a:t>microservices</a:t>
            </a:r>
            <a:r>
              <a:rPr lang="fr-FR" dirty="0"/>
              <a:t>. </a:t>
            </a:r>
          </a:p>
          <a:p>
            <a:r>
              <a:rPr lang="fr-FR" dirty="0"/>
              <a:t>Clear all Eclipse consoles, and </a:t>
            </a:r>
            <a:r>
              <a:rPr lang="fr-FR" dirty="0" err="1"/>
              <a:t>then</a:t>
            </a:r>
            <a:r>
              <a:rPr lang="fr-FR" dirty="0"/>
              <a:t> call: </a:t>
            </a:r>
          </a:p>
          <a:p>
            <a:r>
              <a:rPr lang="en-US" dirty="0">
                <a:hlinkClick r:id="rId3"/>
              </a:rPr>
              <a:t>http://localhost:8765/currency-conversion-service/currency-converter-feign/from/USD/to/TND/quantity/100</a:t>
            </a:r>
            <a:endParaRPr lang="fr-FR" dirty="0"/>
          </a:p>
          <a:p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above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for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request</a:t>
            </a:r>
            <a:r>
              <a:rPr lang="fr-FR" dirty="0"/>
              <a:t>, all traces in exchange, conversion and </a:t>
            </a:r>
            <a:r>
              <a:rPr lang="fr-FR" dirty="0" err="1"/>
              <a:t>Zuul</a:t>
            </a:r>
            <a:r>
              <a:rPr lang="fr-FR" dirty="0"/>
              <a:t> have the </a:t>
            </a:r>
            <a:r>
              <a:rPr lang="fr-FR" dirty="0" err="1"/>
              <a:t>same</a:t>
            </a:r>
            <a:r>
              <a:rPr lang="fr-FR" dirty="0"/>
              <a:t> id.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57022-A634-4C06-9BB7-73BCF923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08314-5D59-46C0-9678-9777980E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A446C-43EF-4F11-AE08-1AFFA829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045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1366-732C-4E77-BCE1-CA4FC42A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Spring Cloud Sleuth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01FA-8665-484E-A0CF-40D3879B8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2019-05-22 12:35:59.854  INFO [currency-exchange-service,</a:t>
            </a:r>
            <a:r>
              <a:rPr lang="en-US" b="1" dirty="0">
                <a:solidFill>
                  <a:srgbClr val="FF0000"/>
                </a:solidFill>
              </a:rPr>
              <a:t>2f01d6b6e7c415d1</a:t>
            </a:r>
            <a:r>
              <a:rPr lang="en-US" dirty="0"/>
              <a:t>,198d7283a8816831,true] 16412 --- [nio-8000-exec-2] </a:t>
            </a:r>
            <a:r>
              <a:rPr lang="en-US" dirty="0" err="1"/>
              <a:t>c.h.j.c.CurrencyExchangeController</a:t>
            </a:r>
            <a:r>
              <a:rPr lang="en-US" dirty="0"/>
              <a:t>       : com.hc.jee.currencyexchangeservice.ExchangeValue@48b5913b</a:t>
            </a:r>
          </a:p>
          <a:p>
            <a:r>
              <a:rPr lang="en-US" dirty="0"/>
              <a:t>2019-05-22 12:35:59.859  INFO [currency-conversion-service,</a:t>
            </a:r>
            <a:r>
              <a:rPr lang="en-US" b="1" dirty="0">
                <a:solidFill>
                  <a:srgbClr val="FF0000"/>
                </a:solidFill>
              </a:rPr>
              <a:t>2f01d6b6e7c415d1</a:t>
            </a:r>
            <a:r>
              <a:rPr lang="en-US" dirty="0"/>
              <a:t>,ea05c5bbc6c70a21,true] 18068 --- [nio-8100-exec-3] </a:t>
            </a:r>
            <a:r>
              <a:rPr lang="en-US" dirty="0" err="1"/>
              <a:t>c.h.j.c.CurrencyConversionController</a:t>
            </a:r>
            <a:r>
              <a:rPr lang="en-US" dirty="0"/>
              <a:t>     : com.hc.jee.currencyconversionservice.CurrencyConversionBean@5fb93cf1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E1C7-B27F-42A8-B1D1-AB2BACDD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E7EB6-A729-4F4A-BB24-2D2FB502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7C77-6BAB-4627-A40D-00AA0809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1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1366-732C-4E77-BCE1-CA4FC42A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Spring Cloud Sleuth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01FA-8665-484E-A0CF-40D3879B8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2019-05-22 12:35:59.826  INFO [netflix-zuul-api-gateway-server,</a:t>
            </a:r>
            <a:r>
              <a:rPr lang="en-US" b="1" dirty="0">
                <a:solidFill>
                  <a:srgbClr val="FF0000"/>
                </a:solidFill>
              </a:rPr>
              <a:t>2f01d6b6e7c415d1</a:t>
            </a:r>
            <a:r>
              <a:rPr lang="en-US" dirty="0"/>
              <a:t>,2f01d6b6e7c415d1,true] 3316 --- [nio-8765-exec-5] </a:t>
            </a:r>
            <a:r>
              <a:rPr lang="en-US" dirty="0" err="1"/>
              <a:t>c.h.j.d.ZuulLoggingFilter</a:t>
            </a:r>
            <a:r>
              <a:rPr lang="en-US" dirty="0"/>
              <a:t>                : request -&gt; org.springframework.cloud.netflix.zuul.filters.pre.Servlet30RequestWrapper@4c6687c8 request </a:t>
            </a:r>
            <a:r>
              <a:rPr lang="en-US" dirty="0" err="1"/>
              <a:t>uri</a:t>
            </a:r>
            <a:r>
              <a:rPr lang="en-US" dirty="0"/>
              <a:t> -&gt; /currency-conversion-service/currency-converter-feign/from/USD/to/TND/quantity/100</a:t>
            </a:r>
          </a:p>
          <a:p>
            <a:r>
              <a:rPr lang="en-US" dirty="0"/>
              <a:t>2019-05-22 12:35:59.841  INFO [netflix-zuul-api-gateway-server,</a:t>
            </a:r>
            <a:r>
              <a:rPr lang="en-US" b="1" dirty="0">
                <a:solidFill>
                  <a:srgbClr val="FF0000"/>
                </a:solidFill>
              </a:rPr>
              <a:t>2f01d6b6e7c415d1</a:t>
            </a:r>
            <a:r>
              <a:rPr lang="en-US" dirty="0"/>
              <a:t>,2588d048d3201c7e,true] 3316 --- [nio-8765-exec-6] </a:t>
            </a:r>
            <a:r>
              <a:rPr lang="en-US" dirty="0" err="1"/>
              <a:t>c.h.j.d.ZuulLoggingFilter</a:t>
            </a:r>
            <a:r>
              <a:rPr lang="en-US" dirty="0"/>
              <a:t>                : request -&gt; org.springframework.cloud.netflix.zuul.filters.pre.Servlet30RequestWrapper@76523af1 request </a:t>
            </a:r>
            <a:r>
              <a:rPr lang="en-US" dirty="0" err="1"/>
              <a:t>uri</a:t>
            </a:r>
            <a:r>
              <a:rPr lang="en-US" dirty="0"/>
              <a:t> -&gt; /currency-exchange-service/currency-exchange/from/USD/to/TND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E1C7-B27F-42A8-B1D1-AB2BACDD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E7EB6-A729-4F4A-BB24-2D2FB502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7C77-6BAB-4627-A40D-00AA0809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30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1366-732C-4E77-BCE1-CA4FC42A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Spring Cloud Sleuth (7)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01FA-8665-484E-A0CF-40D3879B8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need to collect them in one place.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E1C7-B27F-42A8-B1D1-AB2BACDD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E7EB6-A729-4F4A-BB24-2D2FB502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7C77-6BAB-4627-A40D-00AA0809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88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34EB-79F0-4661-A5C8-76304F49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2" y="777852"/>
            <a:ext cx="11110607" cy="739664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Distributed Tracing with </a:t>
            </a:r>
            <a:r>
              <a:rPr lang="en-US" dirty="0" err="1"/>
              <a:t>Zipkin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1AE6A-FD61-4CF7-B37F-59E9BA09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27A96-E5D8-4C10-9983-BAB322E8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EB467-42B2-40A1-A452-93CF4103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158E-11B0-414B-9D76-AE818197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440A5-F20E-4084-A4D3-4D853C90C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66" y="2052549"/>
            <a:ext cx="5064665" cy="38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15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3403-A45B-4CAA-AB6D-82A941C9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Installing Rabbit MQ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E707-F482-4FF0-A05A-778B00FA0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First, download &amp; </a:t>
            </a:r>
            <a:r>
              <a:rPr lang="fr-FR" dirty="0" err="1"/>
              <a:t>install</a:t>
            </a:r>
            <a:r>
              <a:rPr lang="fr-FR" dirty="0"/>
              <a:t> Erlang:</a:t>
            </a:r>
          </a:p>
          <a:p>
            <a:r>
              <a:rPr lang="en-US" dirty="0">
                <a:hlinkClick r:id="rId3"/>
              </a:rPr>
              <a:t>http://www.erlang.org/downloads</a:t>
            </a:r>
            <a:endParaRPr lang="en-US" dirty="0"/>
          </a:p>
          <a:p>
            <a:endParaRPr lang="en-US" dirty="0"/>
          </a:p>
          <a:p>
            <a:r>
              <a:rPr lang="en-US" dirty="0"/>
              <a:t>Download and Install RabbitMQ:</a:t>
            </a:r>
          </a:p>
          <a:p>
            <a:r>
              <a:rPr lang="en-US" dirty="0">
                <a:hlinkClick r:id="rId4"/>
              </a:rPr>
              <a:t>https://www.rabbitmq.com/install-windows.html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#to enable web console of </a:t>
            </a:r>
            <a:r>
              <a:rPr lang="en-US" dirty="0" err="1"/>
              <a:t>rabbitmq</a:t>
            </a:r>
            <a:endParaRPr lang="en-US" dirty="0"/>
          </a:p>
          <a:p>
            <a:r>
              <a:rPr lang="en-US" dirty="0"/>
              <a:t>Under C:\Program Files\RabbitMQ Server\rabbitmq_server-3.7.15\</a:t>
            </a:r>
            <a:r>
              <a:rPr lang="en-US" dirty="0" err="1"/>
              <a:t>sbin</a:t>
            </a:r>
            <a:r>
              <a:rPr lang="fr-FR" dirty="0"/>
              <a:t>:</a:t>
            </a:r>
            <a:endParaRPr lang="en-US" dirty="0"/>
          </a:p>
          <a:p>
            <a:r>
              <a:rPr lang="en-US" dirty="0" err="1"/>
              <a:t>rabbitmq</a:t>
            </a:r>
            <a:r>
              <a:rPr lang="en-US" dirty="0"/>
              <a:t>-plugins enable </a:t>
            </a:r>
            <a:r>
              <a:rPr lang="en-US" dirty="0" err="1"/>
              <a:t>rabbitmq_management</a:t>
            </a:r>
            <a:endParaRPr lang="en-US" dirty="0"/>
          </a:p>
          <a:p>
            <a:r>
              <a:rPr lang="en-US" dirty="0"/>
              <a:t>http://127.0.0.1:15672/</a:t>
            </a:r>
          </a:p>
          <a:p>
            <a:r>
              <a:rPr lang="en-US" dirty="0"/>
              <a:t>guest/guest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6FC-7982-477A-BCB1-9A4CC41D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9F1C7-9FDD-4353-8259-12863977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0D91A-B32F-4139-9E1F-D1AA5C30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606147-0664-4519-9DB2-4D9AF062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Microservices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0BA2FB-6454-4C97-BC24-CB03493B4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57AE9-606F-4EC3-9BBC-B8008371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ABE2A-65DF-470F-871D-BF3D960F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6965F-20BC-431D-AD82-0B6E8A19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5619F-E3D6-4B58-8CFE-472833CBB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976" y="2085693"/>
            <a:ext cx="7315394" cy="36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789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3403-A45B-4CAA-AB6D-82A941C9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Installing </a:t>
            </a:r>
            <a:r>
              <a:rPr lang="en-US" dirty="0" err="1"/>
              <a:t>Zipkin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E707-F482-4FF0-A05A-778B00FA0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Download </a:t>
            </a:r>
            <a:r>
              <a:rPr lang="fr-FR" dirty="0" err="1"/>
              <a:t>Zipkin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:</a:t>
            </a:r>
          </a:p>
          <a:p>
            <a:r>
              <a:rPr lang="en-US" u="sng" dirty="0">
                <a:hlinkClick r:id="rId3"/>
              </a:rPr>
              <a:t>https://search.maven.org/remote_content?g=io.zipkin.java&amp;a=zipkin-server&amp;v=LATEST&amp;c=exec</a:t>
            </a:r>
            <a:endParaRPr lang="en-US" dirty="0"/>
          </a:p>
          <a:p>
            <a:endParaRPr lang="en-US" dirty="0"/>
          </a:p>
          <a:p>
            <a:r>
              <a:rPr lang="en-US" dirty="0"/>
              <a:t>Launch it:</a:t>
            </a:r>
          </a:p>
          <a:p>
            <a:r>
              <a:rPr lang="en-US" dirty="0"/>
              <a:t>set RABBIT_URI=amqp://localhost:5672</a:t>
            </a:r>
          </a:p>
          <a:p>
            <a:r>
              <a:rPr lang="en-US" dirty="0"/>
              <a:t>java -jar zipkin-server-2.12.9-exec.jar</a:t>
            </a:r>
          </a:p>
          <a:p>
            <a:endParaRPr lang="en-US" dirty="0"/>
          </a:p>
          <a:p>
            <a:r>
              <a:rPr lang="en-US" dirty="0"/>
              <a:t>Test it </a:t>
            </a:r>
            <a:r>
              <a:rPr lang="fr-FR" dirty="0"/>
              <a:t>(</a:t>
            </a:r>
            <a:r>
              <a:rPr lang="fr-FR" dirty="0" err="1"/>
              <a:t>zipkin</a:t>
            </a:r>
            <a:r>
              <a:rPr lang="fr-FR" dirty="0"/>
              <a:t> server)</a:t>
            </a:r>
            <a:r>
              <a:rPr lang="en-US" dirty="0"/>
              <a:t> here: </a:t>
            </a:r>
            <a:r>
              <a:rPr lang="en-US" dirty="0">
                <a:hlinkClick r:id="rId4"/>
              </a:rPr>
              <a:t>http://localhost:9411/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6FC-7982-477A-BCB1-9A4CC41D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9F1C7-9FDD-4353-8259-12863977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0D91A-B32F-4139-9E1F-D1AA5C30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229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CA8A-7B2A-40BA-8667-89515F0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Connecting Microservices to </a:t>
            </a:r>
            <a:r>
              <a:rPr lang="en-US" dirty="0" err="1"/>
              <a:t>Zipkin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92AE-D182-401C-86C1-881F082C8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below </a:t>
            </a:r>
            <a:r>
              <a:rPr lang="en-US" dirty="0" err="1"/>
              <a:t>depencies</a:t>
            </a:r>
            <a:r>
              <a:rPr lang="en-US" dirty="0"/>
              <a:t> (in next slide) to:</a:t>
            </a:r>
          </a:p>
          <a:p>
            <a:pPr lvl="1"/>
            <a:r>
              <a:rPr lang="en-US" dirty="0"/>
              <a:t>Exchange service (currency-exchange-service-21)</a:t>
            </a:r>
          </a:p>
          <a:p>
            <a:pPr lvl="1"/>
            <a:r>
              <a:rPr lang="en-US" dirty="0"/>
              <a:t>Conversion service (currency-conversion-service-22)</a:t>
            </a:r>
          </a:p>
          <a:p>
            <a:pPr lvl="1"/>
            <a:r>
              <a:rPr lang="en-US" dirty="0" err="1"/>
              <a:t>Zuul</a:t>
            </a:r>
            <a:r>
              <a:rPr lang="en-US" dirty="0"/>
              <a:t> (netflix-zuul-api-gateway-server-23)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110DA-7DFA-4D3C-B05C-1B8958D9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E1450-89CC-4F69-ADBC-680C66C0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FE6C2-C5F9-48DE-A075-BC323C8B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07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CA8A-7B2A-40BA-8667-89515F0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Distributed Tracing with </a:t>
            </a:r>
            <a:r>
              <a:rPr lang="en-US" dirty="0" err="1"/>
              <a:t>Zipkin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92AE-D182-401C-86C1-881F082C8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&lt;dependency&gt;</a:t>
            </a:r>
          </a:p>
          <a:p>
            <a:r>
              <a:rPr lang="en-US" dirty="0"/>
              <a:t>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org.springframework.cloud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&lt;</a:t>
            </a:r>
            <a:r>
              <a:rPr lang="en-US" dirty="0" err="1"/>
              <a:t>artifactId</a:t>
            </a:r>
            <a:r>
              <a:rPr lang="en-US" dirty="0"/>
              <a:t>&gt;spring-cloud-sleuth-</a:t>
            </a:r>
            <a:r>
              <a:rPr lang="en-US" dirty="0" err="1"/>
              <a:t>zipkin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&lt;/dependency&gt;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&lt;dependency&gt;</a:t>
            </a:r>
          </a:p>
          <a:p>
            <a:r>
              <a:rPr lang="en-US" dirty="0"/>
              <a:t>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org.springframework.cloud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&lt;</a:t>
            </a:r>
            <a:r>
              <a:rPr lang="en-US" dirty="0" err="1"/>
              <a:t>artifactId</a:t>
            </a:r>
            <a:r>
              <a:rPr lang="en-US" dirty="0"/>
              <a:t>&gt;spring-cloud-starter-bus-</a:t>
            </a:r>
            <a:r>
              <a:rPr lang="en-US" dirty="0" err="1"/>
              <a:t>amqp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&lt;/dependency&gt;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110DA-7DFA-4D3C-B05C-1B8958D9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E1450-89CC-4F69-ADBC-680C66C0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FE6C2-C5F9-48DE-A075-BC323C8B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43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CA8A-7B2A-40BA-8667-89515F0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err="1"/>
              <a:t>Zipkin</a:t>
            </a:r>
            <a:r>
              <a:rPr lang="en-US" dirty="0"/>
              <a:t> UI Dashboard to trace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92AE-D182-401C-86C1-881F082C8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Restart all in this order: </a:t>
            </a:r>
          </a:p>
          <a:p>
            <a:pPr lvl="1"/>
            <a:r>
              <a:rPr lang="en-US" dirty="0"/>
              <a:t>1- naming server</a:t>
            </a:r>
          </a:p>
          <a:p>
            <a:pPr lvl="1"/>
            <a:r>
              <a:rPr lang="en-US" dirty="0"/>
              <a:t>2- </a:t>
            </a:r>
            <a:r>
              <a:rPr lang="en-US" dirty="0" err="1"/>
              <a:t>zipkin</a:t>
            </a:r>
            <a:endParaRPr lang="en-US" dirty="0"/>
          </a:p>
          <a:p>
            <a:pPr lvl="1"/>
            <a:r>
              <a:rPr lang="en-US" dirty="0"/>
              <a:t>3- </a:t>
            </a:r>
            <a:r>
              <a:rPr lang="en-US" dirty="0" err="1"/>
              <a:t>zuul</a:t>
            </a:r>
            <a:endParaRPr lang="en-US" dirty="0"/>
          </a:p>
          <a:p>
            <a:pPr lvl="1"/>
            <a:r>
              <a:rPr lang="en-US" dirty="0"/>
              <a:t>4- microservices: exchange then conversion</a:t>
            </a:r>
          </a:p>
          <a:p>
            <a:pPr lvl="1"/>
            <a:endParaRPr lang="en-US" dirty="0"/>
          </a:p>
          <a:p>
            <a:r>
              <a:rPr lang="en-US" dirty="0"/>
              <a:t>Trace the full request here: </a:t>
            </a:r>
            <a:r>
              <a:rPr lang="en-US" dirty="0">
                <a:hlinkClick r:id="rId3"/>
              </a:rPr>
              <a:t>http://localhost:9411/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110DA-7DFA-4D3C-B05C-1B8958D9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E1450-89CC-4F69-ADBC-680C66C0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FE6C2-C5F9-48DE-A075-BC323C8B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143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BA2E-C335-43CA-AEBC-1117E1C3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the need for Spring Cloud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540A9-DCD1-493F-9884-2FBD5E211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Create</a:t>
            </a:r>
            <a:r>
              <a:rPr lang="fr-FR" dirty="0"/>
              <a:t> a </a:t>
            </a:r>
            <a:r>
              <a:rPr lang="fr-FR" dirty="0" err="1"/>
              <a:t>duplicated</a:t>
            </a:r>
            <a:r>
              <a:rPr lang="fr-FR" dirty="0"/>
              <a:t> instance of </a:t>
            </a:r>
            <a:r>
              <a:rPr lang="fr-FR" dirty="0" err="1"/>
              <a:t>limits</a:t>
            </a:r>
            <a:r>
              <a:rPr lang="fr-FR" dirty="0"/>
              <a:t> service and run </a:t>
            </a:r>
            <a:r>
              <a:rPr lang="fr-FR" dirty="0" err="1"/>
              <a:t>it</a:t>
            </a:r>
            <a:r>
              <a:rPr lang="fr-FR" dirty="0"/>
              <a:t> on 8081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bootstrap.properties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management.endpoints.web.exposure.include</a:t>
            </a:r>
            <a:r>
              <a:rPr lang="en-US" dirty="0"/>
              <a:t>=*</a:t>
            </a:r>
          </a:p>
          <a:p>
            <a:pPr lvl="1"/>
            <a:r>
              <a:rPr lang="fr-FR" b="1" dirty="0"/>
              <a:t>limits-service-24</a:t>
            </a:r>
          </a:p>
          <a:p>
            <a:pPr lvl="1"/>
            <a:r>
              <a:rPr lang="en-US" dirty="0">
                <a:hlinkClick r:id="rId3"/>
              </a:rPr>
              <a:t>See values with: http://localhost:8080/limits</a:t>
            </a:r>
            <a:endParaRPr lang="fr-FR" b="1" dirty="0"/>
          </a:p>
          <a:p>
            <a:r>
              <a:rPr lang="en-US" dirty="0"/>
              <a:t>In spring cloud config server to, add new folder and link it to git-</a:t>
            </a:r>
            <a:r>
              <a:rPr lang="en-US" dirty="0" err="1"/>
              <a:t>localconfig</a:t>
            </a:r>
            <a:r>
              <a:rPr lang="en-US" dirty="0"/>
              <a:t>-repo</a:t>
            </a:r>
          </a:p>
          <a:p>
            <a:r>
              <a:rPr lang="en-US" dirty="0"/>
              <a:t>Change value to limits-</a:t>
            </a:r>
            <a:r>
              <a:rPr lang="en-US" dirty="0" err="1"/>
              <a:t>service.minimum</a:t>
            </a:r>
            <a:r>
              <a:rPr lang="en-US" dirty="0"/>
              <a:t>=11 + git add –A + git commit </a:t>
            </a:r>
          </a:p>
          <a:p>
            <a:r>
              <a:rPr lang="en-US" dirty="0"/>
              <a:t>Call again limits service localhost:8081/limits </a:t>
            </a:r>
            <a:r>
              <a:rPr lang="en-US" dirty="0">
                <a:sym typeface="Wingdings" panose="05000000000000000000" pitchFamily="2" charset="2"/>
              </a:rPr>
              <a:t> nothing will be updated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CA1DC-6085-49EE-B63C-D8E9A9FE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BF0AE-B942-4D97-A6D6-11F6264E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A988E-564C-4C02-8A94-623622B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708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BA2E-C335-43CA-AEBC-1117E1C3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1" y="982133"/>
            <a:ext cx="10235117" cy="739664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the need for Spring Cloud Bus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540A9-DCD1-493F-9884-2FBD5E211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Via </a:t>
            </a:r>
            <a:r>
              <a:rPr lang="fr-FR" dirty="0" err="1"/>
              <a:t>postmain</a:t>
            </a:r>
            <a:r>
              <a:rPr lang="fr-FR" dirty="0"/>
              <a:t>, </a:t>
            </a:r>
            <a:r>
              <a:rPr lang="fr-FR" dirty="0" err="1"/>
              <a:t>send</a:t>
            </a:r>
            <a:r>
              <a:rPr lang="fr-FR" dirty="0"/>
              <a:t> a </a:t>
            </a:r>
            <a:r>
              <a:rPr lang="fr-FR" b="1" dirty="0"/>
              <a:t>POST</a:t>
            </a:r>
            <a:r>
              <a:rPr lang="fr-FR" dirty="0"/>
              <a:t> </a:t>
            </a:r>
            <a:r>
              <a:rPr lang="fr-FR" dirty="0" err="1"/>
              <a:t>request</a:t>
            </a:r>
            <a:r>
              <a:rPr lang="fr-FR" dirty="0"/>
              <a:t> to:</a:t>
            </a:r>
          </a:p>
          <a:p>
            <a:r>
              <a:rPr lang="en-US" dirty="0">
                <a:hlinkClick r:id="rId3"/>
              </a:rPr>
              <a:t>http://localhost:8080/actuator/refresh</a:t>
            </a:r>
            <a:endParaRPr lang="en-US" dirty="0"/>
          </a:p>
          <a:p>
            <a:endParaRPr lang="en-US" dirty="0"/>
          </a:p>
          <a:p>
            <a:r>
              <a:rPr lang="en-US" dirty="0"/>
              <a:t>Now check again: </a:t>
            </a:r>
            <a:r>
              <a:rPr lang="en-US" dirty="0">
                <a:hlinkClick r:id="rId4"/>
              </a:rPr>
              <a:t>http://localhost:8080/limits</a:t>
            </a:r>
            <a:endParaRPr lang="en-US" dirty="0"/>
          </a:p>
          <a:p>
            <a:r>
              <a:rPr lang="en-US" dirty="0"/>
              <a:t>=&gt; Values are updated</a:t>
            </a:r>
          </a:p>
          <a:p>
            <a:endParaRPr lang="en-US" dirty="0"/>
          </a:p>
          <a:p>
            <a:r>
              <a:rPr lang="en-US" dirty="0"/>
              <a:t>Check the other instance running on 8081: </a:t>
            </a:r>
            <a:r>
              <a:rPr lang="en-US" dirty="0">
                <a:hlinkClick r:id="rId5"/>
              </a:rPr>
              <a:t>http://localhost:8081/limits</a:t>
            </a:r>
            <a:endParaRPr lang="en-US" dirty="0"/>
          </a:p>
          <a:p>
            <a:r>
              <a:rPr lang="en-US" dirty="0"/>
              <a:t>Instance is not updated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CA1DC-6085-49EE-B63C-D8E9A9FE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BF0AE-B942-4D97-A6D6-11F6264E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A988E-564C-4C02-8A94-623622B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499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BA2E-C335-43CA-AEBC-1117E1C3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1" y="982133"/>
            <a:ext cx="10235117" cy="739664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Implementing Spring Cloud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540A9-DCD1-493F-9884-2FBD5E211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If </a:t>
            </a:r>
            <a:r>
              <a:rPr lang="fr-FR" dirty="0" err="1"/>
              <a:t>we</a:t>
            </a:r>
            <a:r>
              <a:rPr lang="fr-FR" dirty="0"/>
              <a:t> have 500 instance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microservice</a:t>
            </a:r>
            <a:r>
              <a:rPr lang="fr-FR" dirty="0"/>
              <a:t>, </a:t>
            </a:r>
            <a:r>
              <a:rPr lang="fr-FR" dirty="0" err="1"/>
              <a:t>updating</a:t>
            </a:r>
            <a:r>
              <a:rPr lang="fr-FR" dirty="0"/>
              <a:t> the config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 pain</a:t>
            </a:r>
          </a:p>
          <a:p>
            <a:r>
              <a:rPr lang="fr-FR" dirty="0"/>
              <a:t>You </a:t>
            </a:r>
            <a:r>
              <a:rPr lang="fr-FR" dirty="0" err="1"/>
              <a:t>should</a:t>
            </a:r>
            <a:r>
              <a:rPr lang="fr-FR" dirty="0"/>
              <a:t> have </a:t>
            </a:r>
            <a:r>
              <a:rPr lang="fr-FR" dirty="0" err="1"/>
              <a:t>rabbitMQ</a:t>
            </a:r>
            <a:r>
              <a:rPr lang="fr-FR" dirty="0"/>
              <a:t> up and running</a:t>
            </a:r>
          </a:p>
          <a:p>
            <a:r>
              <a:rPr lang="fr-FR" b="1" dirty="0"/>
              <a:t>limits-service-25</a:t>
            </a:r>
            <a:endParaRPr lang="fr-F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CA1DC-6085-49EE-B63C-D8E9A9FE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BF0AE-B942-4D97-A6D6-11F6264E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A988E-564C-4C02-8A94-623622B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010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96CE-ABDD-40A6-B883-25C70651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Spring Cloud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87AF2-D0DD-43B4-8309-A56E9C288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err="1"/>
              <a:t>Add</a:t>
            </a:r>
            <a:r>
              <a:rPr lang="fr-FR" b="1" dirty="0"/>
              <a:t> Cloud Bus </a:t>
            </a:r>
            <a:r>
              <a:rPr lang="fr-FR" b="1" dirty="0" err="1"/>
              <a:t>Dependency</a:t>
            </a:r>
            <a:r>
              <a:rPr lang="fr-FR" b="1" dirty="0"/>
              <a:t> + </a:t>
            </a:r>
            <a:r>
              <a:rPr lang="fr-FR" b="1" dirty="0" err="1"/>
              <a:t>rabbitmq</a:t>
            </a:r>
            <a:r>
              <a:rPr lang="fr-FR" b="1" dirty="0"/>
              <a:t> to </a:t>
            </a:r>
            <a:r>
              <a:rPr lang="fr-FR" b="1" dirty="0" err="1"/>
              <a:t>limits</a:t>
            </a:r>
            <a:r>
              <a:rPr lang="fr-FR" b="1" dirty="0"/>
              <a:t> service:</a:t>
            </a:r>
          </a:p>
          <a:p>
            <a:r>
              <a:rPr lang="en-US" dirty="0"/>
              <a:t>&lt;dependency&gt;</a:t>
            </a:r>
          </a:p>
          <a:p>
            <a:r>
              <a:rPr lang="en-US" dirty="0"/>
              <a:t>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org.springframework.cloud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	&lt;</a:t>
            </a:r>
            <a:r>
              <a:rPr lang="en-US" dirty="0" err="1"/>
              <a:t>artifactId</a:t>
            </a:r>
            <a:r>
              <a:rPr lang="en-US" dirty="0"/>
              <a:t>&gt;spring-cloud-bus&lt;/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&lt;/dependency&gt;</a:t>
            </a:r>
          </a:p>
          <a:p>
            <a:r>
              <a:rPr lang="en-US" dirty="0"/>
              <a:t>&lt;dependency&gt;</a:t>
            </a:r>
          </a:p>
          <a:p>
            <a:r>
              <a:rPr lang="en-US" dirty="0"/>
              <a:t>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org.springframework.cloud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&lt;</a:t>
            </a:r>
            <a:r>
              <a:rPr lang="en-US" dirty="0" err="1"/>
              <a:t>artifactId</a:t>
            </a:r>
            <a:r>
              <a:rPr lang="en-US" dirty="0"/>
              <a:t>&gt;spring-cloud-starter-bus-</a:t>
            </a:r>
            <a:r>
              <a:rPr lang="en-US" dirty="0" err="1"/>
              <a:t>amqp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&lt;/dependency&gt;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F896E-91CC-49D4-9C2A-5A1C0F6B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CDF67-99B8-46E7-AD9A-B19809B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2027E-5F16-4C8E-8307-B2CE694D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650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1908-42A6-4509-9B4A-F6991FD5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Spring Cloud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1946-E59B-451B-9699-ADF3854A3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the 2 limits instances</a:t>
            </a:r>
          </a:p>
          <a:p>
            <a:r>
              <a:rPr lang="en-US" dirty="0"/>
              <a:t>Make change in config</a:t>
            </a:r>
          </a:p>
          <a:p>
            <a:r>
              <a:rPr lang="en-US" dirty="0"/>
              <a:t>Make one </a:t>
            </a:r>
            <a:r>
              <a:rPr lang="en-US" b="1" dirty="0"/>
              <a:t>POST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http://localhost:8080/actuator/bus-refresh</a:t>
            </a:r>
            <a:endParaRPr lang="en-US" dirty="0"/>
          </a:p>
          <a:p>
            <a:r>
              <a:rPr lang="en-US" dirty="0"/>
              <a:t>!!!!! </a:t>
            </a:r>
            <a:r>
              <a:rPr lang="en-US" dirty="0">
                <a:hlinkClick r:id="rId3"/>
              </a:rPr>
              <a:t>/actuator/bus-refresh</a:t>
            </a:r>
            <a:r>
              <a:rPr lang="en-US" dirty="0"/>
              <a:t> and not </a:t>
            </a:r>
            <a:r>
              <a:rPr lang="en-US" dirty="0">
                <a:hlinkClick r:id="rId3"/>
              </a:rPr>
              <a:t>/actuator/refresh</a:t>
            </a:r>
            <a:r>
              <a:rPr lang="en-US" dirty="0"/>
              <a:t> like in previous case !!!!!</a:t>
            </a:r>
          </a:p>
          <a:p>
            <a:r>
              <a:rPr lang="en-US" dirty="0"/>
              <a:t>See that both have been changed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ACA82-F04C-49B0-AABF-E8ABA6A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B5FA3-EC52-4FD1-A571-A980837F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D77A9-599B-483B-91F7-2B8D32CA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16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670D-51D0-4D07-BDB8-4CCB3F72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Fault Tolerance with </a:t>
            </a:r>
            <a:r>
              <a:rPr lang="en-US" dirty="0" err="1"/>
              <a:t>Hystrix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1FD3-AE8F-4D8A-A3C1-B3EA1DB19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limits-service-26</a:t>
            </a:r>
          </a:p>
          <a:p>
            <a:r>
              <a:rPr lang="en-US" dirty="0"/>
              <a:t>Add </a:t>
            </a:r>
            <a:r>
              <a:rPr lang="en-US" dirty="0" err="1"/>
              <a:t>Hystrix</a:t>
            </a:r>
            <a:r>
              <a:rPr lang="en-US" dirty="0"/>
              <a:t> (Cloud Circuit Breaker) dependency</a:t>
            </a:r>
          </a:p>
          <a:p>
            <a:endParaRPr lang="en-US" dirty="0"/>
          </a:p>
          <a:p>
            <a:r>
              <a:rPr lang="en-US" dirty="0"/>
              <a:t>&lt;dependency&gt;</a:t>
            </a:r>
          </a:p>
          <a:p>
            <a:r>
              <a:rPr lang="en-US" dirty="0"/>
              <a:t>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org.springframework.cloud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pPr marL="457200" lvl="1" indent="0">
              <a:buNone/>
            </a:pPr>
            <a:r>
              <a:rPr lang="en-US" dirty="0"/>
              <a:t>&lt;</a:t>
            </a:r>
            <a:r>
              <a:rPr lang="en-US" dirty="0" err="1"/>
              <a:t>artifactId</a:t>
            </a:r>
            <a:r>
              <a:rPr lang="en-US" dirty="0"/>
              <a:t>&gt;spring-cloud-starter-</a:t>
            </a:r>
            <a:r>
              <a:rPr lang="en-US" dirty="0" err="1"/>
              <a:t>netflix</a:t>
            </a:r>
            <a:r>
              <a:rPr lang="en-US" dirty="0"/>
              <a:t>-</a:t>
            </a:r>
            <a:r>
              <a:rPr lang="en-US" dirty="0" err="1"/>
              <a:t>hystrix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&lt;/dependency&gt;</a:t>
            </a:r>
          </a:p>
          <a:p>
            <a:endParaRPr lang="en-US" dirty="0"/>
          </a:p>
          <a:p>
            <a:r>
              <a:rPr lang="en-US" b="1" dirty="0"/>
              <a:t>@</a:t>
            </a:r>
            <a:r>
              <a:rPr lang="en-US" b="1" dirty="0" err="1"/>
              <a:t>EnableHystrix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BB1C9-EC8D-4A60-B9EA-119EF64E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B0341-0E19-4882-99BD-570C5866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EF5D7-3596-4F7C-BCF5-0ECD7A34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0A3C-98AB-4E03-9847-A9950DA0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Spring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A5BE7-615D-47B2-B376-4F0209F04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https://spring.io/projects/spring-cloud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6BB01-C7F1-4547-86B9-0845BA16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B5E-356A-40A7-BCB7-1F73D9AB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82D6-BFD8-4470-8913-6CA81C3E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45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670D-51D0-4D07-BDB8-4CCB3F72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Fault Tolerance with </a:t>
            </a:r>
            <a:r>
              <a:rPr lang="en-US" dirty="0" err="1"/>
              <a:t>Hystrix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1FD3-AE8F-4D8A-A3C1-B3EA1DB1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71991"/>
            <a:ext cx="9601196" cy="38038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limit microservice controller:</a:t>
            </a:r>
          </a:p>
          <a:p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GetMapping</a:t>
            </a:r>
            <a:r>
              <a:rPr lang="en-US" dirty="0"/>
              <a:t>("/fault-tolerance-example")</a:t>
            </a:r>
          </a:p>
          <a:p>
            <a:r>
              <a:rPr lang="en-US" dirty="0"/>
              <a:t>@</a:t>
            </a:r>
            <a:r>
              <a:rPr lang="en-US" dirty="0" err="1"/>
              <a:t>HystrixCommand</a:t>
            </a:r>
            <a:r>
              <a:rPr lang="en-US" dirty="0"/>
              <a:t>(</a:t>
            </a:r>
            <a:r>
              <a:rPr lang="en-US" dirty="0" err="1"/>
              <a:t>fallbackMethod</a:t>
            </a:r>
            <a:r>
              <a:rPr lang="en-US" dirty="0"/>
              <a:t> = "</a:t>
            </a:r>
            <a:r>
              <a:rPr lang="en-US" dirty="0" err="1"/>
              <a:t>fallbackRetrieveConfiguration</a:t>
            </a:r>
            <a:r>
              <a:rPr lang="en-US" dirty="0"/>
              <a:t>")</a:t>
            </a:r>
          </a:p>
          <a:p>
            <a:r>
              <a:rPr lang="en-US" b="1" dirty="0"/>
              <a:t>public </a:t>
            </a:r>
            <a:r>
              <a:rPr lang="en-US" b="1" dirty="0" err="1"/>
              <a:t>LimitConfiguration</a:t>
            </a:r>
            <a:r>
              <a:rPr lang="en-US" b="1" dirty="0"/>
              <a:t> </a:t>
            </a:r>
            <a:r>
              <a:rPr lang="en-US" b="1" dirty="0" err="1"/>
              <a:t>retrieveConfiguration</a:t>
            </a:r>
            <a:r>
              <a:rPr lang="en-US" b="1" dirty="0"/>
              <a:t>() {</a:t>
            </a:r>
          </a:p>
          <a:p>
            <a:r>
              <a:rPr lang="en-US" b="1" dirty="0"/>
              <a:t>throw new </a:t>
            </a:r>
            <a:r>
              <a:rPr lang="en-US" b="1" dirty="0" err="1"/>
              <a:t>RuntimeException</a:t>
            </a:r>
            <a:r>
              <a:rPr lang="en-US" b="1" dirty="0"/>
              <a:t>();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b="1" dirty="0"/>
              <a:t>public </a:t>
            </a:r>
            <a:r>
              <a:rPr lang="en-US" b="1" dirty="0" err="1"/>
              <a:t>LimitConfiguration</a:t>
            </a:r>
            <a:r>
              <a:rPr lang="en-US" b="1" dirty="0"/>
              <a:t> </a:t>
            </a:r>
            <a:r>
              <a:rPr lang="en-US" b="1" dirty="0" err="1"/>
              <a:t>fallbackRetrieveConfiguration</a:t>
            </a:r>
            <a:r>
              <a:rPr lang="en-US" b="1" dirty="0"/>
              <a:t>() {</a:t>
            </a:r>
          </a:p>
          <a:p>
            <a:r>
              <a:rPr lang="en-US" b="1" dirty="0"/>
              <a:t>return new </a:t>
            </a:r>
            <a:r>
              <a:rPr lang="en-US" b="1" dirty="0" err="1"/>
              <a:t>LimitConfiguration</a:t>
            </a:r>
            <a:r>
              <a:rPr lang="en-US" b="1" dirty="0"/>
              <a:t>(9, 999);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BB1C9-EC8D-4A60-B9EA-119EF64E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B0341-0E19-4882-99BD-570C5866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EF5D7-3596-4F7C-BCF5-0ECD7A34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12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670D-51D0-4D07-BDB8-4CCB3F72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Fault Tolerance with </a:t>
            </a:r>
            <a:r>
              <a:rPr lang="en-US" dirty="0" err="1"/>
              <a:t>Hystrix</a:t>
            </a:r>
            <a:r>
              <a:rPr lang="en-US" dirty="0"/>
              <a:t>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1FD3-AE8F-4D8A-A3C1-B3EA1DB19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it with: </a:t>
            </a:r>
          </a:p>
          <a:p>
            <a:r>
              <a:rPr lang="en-US" dirty="0">
                <a:hlinkClick r:id="rId3"/>
              </a:rPr>
              <a:t>http://localhost:8080/fault-tolerance-example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BB1C9-EC8D-4A60-B9EA-119EF64E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B0341-0E19-4882-99BD-570C5866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EF5D7-3596-4F7C-BCF5-0ECD7A34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288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C87D-C399-425A-A471-426D0843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WebClient</a:t>
            </a:r>
            <a:r>
              <a:rPr lang="fr-FR" dirty="0"/>
              <a:t> vs </a:t>
            </a:r>
            <a:r>
              <a:rPr lang="fr-FR" dirty="0" err="1"/>
              <a:t>RestTemplate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89F35-EA6B-4DBE-8C69-12760D73A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Webclient</a:t>
            </a:r>
            <a:r>
              <a:rPr lang="en-US" dirty="0"/>
              <a:t>: Asynchronous call</a:t>
            </a:r>
          </a:p>
          <a:p>
            <a:r>
              <a:rPr lang="en-US" dirty="0" err="1"/>
              <a:t>RestTemplate</a:t>
            </a:r>
            <a:r>
              <a:rPr lang="en-US" dirty="0"/>
              <a:t>: Synchronous call</a:t>
            </a:r>
          </a:p>
          <a:p>
            <a:endParaRPr lang="en-US" dirty="0"/>
          </a:p>
          <a:p>
            <a:r>
              <a:rPr lang="en-US" dirty="0"/>
              <a:t>We trend to asynchronous call rather then synchronous call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A9335-98F4-4A6C-AC85-CFDB9D7E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AB87D-18E0-47D4-9FBA-A3020C6C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8A3B2-6EF2-4D55-AE6C-8B75830E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34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C87D-C399-425A-A471-426D0843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WebClient</a:t>
            </a:r>
            <a:r>
              <a:rPr lang="fr-FR" dirty="0"/>
              <a:t> vs </a:t>
            </a:r>
            <a:r>
              <a:rPr lang="fr-FR" dirty="0" err="1"/>
              <a:t>RestTemplate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89F35-EA6B-4DBE-8C69-12760D73A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currency-conversion-service-27</a:t>
            </a:r>
          </a:p>
          <a:p>
            <a:endParaRPr lang="en-US" dirty="0"/>
          </a:p>
          <a:p>
            <a:r>
              <a:rPr lang="en-US" dirty="0"/>
              <a:t>Adding Reactive Web dependency:</a:t>
            </a:r>
          </a:p>
          <a:p>
            <a:r>
              <a:rPr lang="en-US" dirty="0"/>
              <a:t>		&lt;dependency&gt;		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org.springframework.boot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			&lt;</a:t>
            </a:r>
            <a:r>
              <a:rPr lang="en-US" dirty="0" err="1"/>
              <a:t>artifactId</a:t>
            </a:r>
            <a:r>
              <a:rPr lang="en-US" dirty="0"/>
              <a:t>&gt;spring-boot-starter-</a:t>
            </a:r>
            <a:r>
              <a:rPr lang="en-US" dirty="0" err="1"/>
              <a:t>webflux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		&lt;/dependency&gt;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A9335-98F4-4A6C-AC85-CFDB9D7E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AB87D-18E0-47D4-9FBA-A3020C6C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8A3B2-6EF2-4D55-AE6C-8B75830E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026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4EB5-EA6F-4E3D-B86A-478E5034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WebClient</a:t>
            </a:r>
            <a:r>
              <a:rPr lang="fr-FR" dirty="0"/>
              <a:t> vs </a:t>
            </a:r>
            <a:r>
              <a:rPr lang="fr-FR" dirty="0" err="1"/>
              <a:t>RestTemplate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62056-E4A7-4182-B75A-E8B95A3F7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new code.</a:t>
            </a:r>
          </a:p>
          <a:p>
            <a:endParaRPr lang="en-US" dirty="0"/>
          </a:p>
          <a:p>
            <a:r>
              <a:rPr lang="en-US" dirty="0"/>
              <a:t>Test it using: </a:t>
            </a:r>
          </a:p>
          <a:p>
            <a:r>
              <a:rPr lang="en-US" dirty="0">
                <a:hlinkClick r:id="rId3"/>
              </a:rPr>
              <a:t>http://localhost:8100/currency-converter-nextlevel/from/USD/to/TND/quantity/100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0124A-9655-4121-9B9B-BA0B634F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065E6-AA4F-4CAD-8304-DDC3CAAA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A8D6E-96E0-4E16-BB18-09733FA7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58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324948-50C1-4CB8-8120-DF6C71EBD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Docker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06C37F9-0798-441F-B096-C3655EDC7C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096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2580-5C6B-4D3F-B44C-7D7ECDE4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Why</a:t>
            </a:r>
            <a:r>
              <a:rPr lang="fr-FR" dirty="0"/>
              <a:t> Docker for </a:t>
            </a:r>
            <a:r>
              <a:rPr lang="fr-FR" dirty="0" err="1"/>
              <a:t>microservices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929C2-3924-4221-B527-C6E6DB60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90444-7496-4A7A-9A6C-C8968BDD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9BB4A-3BAD-4815-962E-E3949342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0335-D905-4A3D-A061-FC13AA2A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96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62C5C-A96D-4981-BA42-E5A0B5639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085" y="2205897"/>
            <a:ext cx="6874516" cy="359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28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Docker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838C203-91C9-492B-AC3B-33DF334A7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2943" y="2285088"/>
            <a:ext cx="8497400" cy="33178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461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D088-151C-4684-8E8A-6B18491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1D1-12BC-492B-8F8F-3F2F211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67A67-F749-429E-A941-47845A64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98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B26F7E-854B-411C-928A-21ED1B123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E61E0D-BDC8-44B4-8583-DD4DDADF5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51" y="1170479"/>
            <a:ext cx="9157624" cy="48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998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EC14-5DA3-4F57-95B4-D0C9F428B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VMs vs Containers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F9878-29B4-4C5C-8BBD-483144150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4379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18351</TotalTime>
  <Words>7304</Words>
  <Application>Microsoft Office PowerPoint</Application>
  <PresentationFormat>Widescreen</PresentationFormat>
  <Paragraphs>1476</Paragraphs>
  <Slides>178</Slides>
  <Notes>178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178</vt:i4>
      </vt:variant>
    </vt:vector>
  </HeadingPairs>
  <TitlesOfParts>
    <vt:vector size="183" baseType="lpstr">
      <vt:lpstr>Arial</vt:lpstr>
      <vt:lpstr>Calibri</vt:lpstr>
      <vt:lpstr>Gill Sans MT</vt:lpstr>
      <vt:lpstr>Impact</vt:lpstr>
      <vt:lpstr>Badge</vt:lpstr>
      <vt:lpstr>Microservices &amp; Spring Cloud</vt:lpstr>
      <vt:lpstr>PowerPoint Presentation</vt:lpstr>
      <vt:lpstr>PowerPoint Presentation</vt:lpstr>
      <vt:lpstr>Introduction to Microservices</vt:lpstr>
      <vt:lpstr>Introduction to Microservices</vt:lpstr>
      <vt:lpstr>Introduction to Microservices</vt:lpstr>
      <vt:lpstr>Introduction to Microservices</vt:lpstr>
      <vt:lpstr>Introduction to Microservices</vt:lpstr>
      <vt:lpstr>Introduction to Spring Cloud</vt:lpstr>
      <vt:lpstr>Introduction to Spring Cloud</vt:lpstr>
      <vt:lpstr>Introduction to Spring Cloud</vt:lpstr>
      <vt:lpstr>Introduction to Spring Cloud</vt:lpstr>
      <vt:lpstr>Introduction to Spring Cloud</vt:lpstr>
      <vt:lpstr>Introduction to Spring Cloud</vt:lpstr>
      <vt:lpstr>Introduction to Spring Cloud</vt:lpstr>
      <vt:lpstr>Advantages of Microservices Architectures</vt:lpstr>
      <vt:lpstr>Advantages of Microservices Architectures</vt:lpstr>
      <vt:lpstr>Advantages of Microservices Architectures</vt:lpstr>
      <vt:lpstr>Microservice Components - Standardizing Ports and URL</vt:lpstr>
      <vt:lpstr>Urls</vt:lpstr>
      <vt:lpstr>Urls</vt:lpstr>
      <vt:lpstr>Intro to Limits Microservices and Spring Cloud Config Server</vt:lpstr>
      <vt:lpstr>Intro to Limits Microservices and Spring Cloud Config Server</vt:lpstr>
      <vt:lpstr>Limits Microservices and Spring Cloud Config Server</vt:lpstr>
      <vt:lpstr>Limits Microservices and Spring Cloud Config Server</vt:lpstr>
      <vt:lpstr>Setting up Spring Cloud Config Server</vt:lpstr>
      <vt:lpstr>Setting up Spring Cloud Config Server</vt:lpstr>
      <vt:lpstr>Setting up Spring Cloud Config Server</vt:lpstr>
      <vt:lpstr>Setting up Spring Cloud Config Server</vt:lpstr>
      <vt:lpstr>Configuration for Multiple Environments in Git Repository</vt:lpstr>
      <vt:lpstr>Connect Limits Service to Spring Cloud Config Server</vt:lpstr>
      <vt:lpstr>Configuring Profiles for Limits Service</vt:lpstr>
      <vt:lpstr>Create a simple hard coded currency exchange service</vt:lpstr>
      <vt:lpstr>Setting up Dynamic Port in the the Response</vt:lpstr>
      <vt:lpstr>Setting up Dynamic Port in the the Response</vt:lpstr>
      <vt:lpstr>Configure JPA and Initialized Data</vt:lpstr>
      <vt:lpstr>Configure JPA and Initialized Data</vt:lpstr>
      <vt:lpstr>Create a JPA Repository</vt:lpstr>
      <vt:lpstr>Setting up Currency Conversion Microservices</vt:lpstr>
      <vt:lpstr>Creating a service for currency conversion</vt:lpstr>
      <vt:lpstr>Creating a service for currency conversion</vt:lpstr>
      <vt:lpstr>Invoking Currency Exchange Microservices from Currency Conversion Micro</vt:lpstr>
      <vt:lpstr>Using Feign REST Client for Service Invocation</vt:lpstr>
      <vt:lpstr>Using Feign REST Client for Service Invocation</vt:lpstr>
      <vt:lpstr>Using Feign REST Client for Service Invocation</vt:lpstr>
      <vt:lpstr>Setting up client side load balancing with Ribbon</vt:lpstr>
      <vt:lpstr>Setting up client side load balancing with Ribbon</vt:lpstr>
      <vt:lpstr>Setting up client side load balancing with Ribbon</vt:lpstr>
      <vt:lpstr>Setting up client side load balancing with Ribbon</vt:lpstr>
      <vt:lpstr>Understand the need for a Naming Server</vt:lpstr>
      <vt:lpstr>Setting up Eureka Naming Server</vt:lpstr>
      <vt:lpstr>Connecting Currency Conversion Microservices to Eureka</vt:lpstr>
      <vt:lpstr>Connecting Currency Conversion Microservices to Eureka</vt:lpstr>
      <vt:lpstr>Connecting Currency Exchange Microservices to Eureka</vt:lpstr>
      <vt:lpstr>Distributing calls using Eureka and Ribbon</vt:lpstr>
      <vt:lpstr>Introduction to API Gateways</vt:lpstr>
      <vt:lpstr>Introduction to API Gateways</vt:lpstr>
      <vt:lpstr>Setting up Zuul API Gateway (1)</vt:lpstr>
      <vt:lpstr>Setting up Zuul API Gateway (2)</vt:lpstr>
      <vt:lpstr>Implementing Zuul Logging Filter </vt:lpstr>
      <vt:lpstr>Executing a request through Zuul API Gateway (1)</vt:lpstr>
      <vt:lpstr>Executing a request through Zuul API Gateway (2)</vt:lpstr>
      <vt:lpstr>Executing a request through Zuul API Gateway (3)</vt:lpstr>
      <vt:lpstr>Setting up Zuul API Gateway between Microservices invocations (1)</vt:lpstr>
      <vt:lpstr>Setting up Zuul API Gateway between Microservices invocations (2)</vt:lpstr>
      <vt:lpstr>Setting up Zuul API Gateway between Microservices invocations (3)</vt:lpstr>
      <vt:lpstr>Setting up Zuul API Gateway between Microservices invocations (4)</vt:lpstr>
      <vt:lpstr>Setting up Zuul API Gateway between Microservices invocations (5)</vt:lpstr>
      <vt:lpstr>Setting up Zuul API Gateway between Microservices invocations (6)</vt:lpstr>
      <vt:lpstr>Introduction to Distributed Tracing</vt:lpstr>
      <vt:lpstr>Implementing Spring Cloud Sleuth (1)</vt:lpstr>
      <vt:lpstr>Implementing Spring Cloud Sleuth (2)</vt:lpstr>
      <vt:lpstr>Implementing Spring Cloud Sleuth (3)</vt:lpstr>
      <vt:lpstr>Implementing Spring Cloud Sleuth (4)</vt:lpstr>
      <vt:lpstr>Implementing Spring Cloud Sleuth (5)</vt:lpstr>
      <vt:lpstr>Implementing Spring Cloud Sleuth (6)</vt:lpstr>
      <vt:lpstr>Implementing Spring Cloud Sleuth (7)</vt:lpstr>
      <vt:lpstr>Introduction to Distributed Tracing with Zipkin</vt:lpstr>
      <vt:lpstr>Installing Rabbit MQ</vt:lpstr>
      <vt:lpstr>Installing Zipkin</vt:lpstr>
      <vt:lpstr>Connecting Microservices to Zipkin</vt:lpstr>
      <vt:lpstr>Setting up Distributed Tracing with Zipkin</vt:lpstr>
      <vt:lpstr>Using Zipkin UI Dashboard to trace requests</vt:lpstr>
      <vt:lpstr>Understanding the need for Spring Cloud Bus</vt:lpstr>
      <vt:lpstr>Understanding the need for Spring Cloud Bus (2)</vt:lpstr>
      <vt:lpstr>Implementing Spring Cloud Bus</vt:lpstr>
      <vt:lpstr>Implementing Spring Cloud Bus</vt:lpstr>
      <vt:lpstr>Implementing Spring Cloud Bus</vt:lpstr>
      <vt:lpstr>Fault Tolerance with Hystrix</vt:lpstr>
      <vt:lpstr>Fault Tolerance with Hystrix (2)</vt:lpstr>
      <vt:lpstr>Fault Tolerance with Hystrix (3)</vt:lpstr>
      <vt:lpstr>WebClient vs RestTemplate</vt:lpstr>
      <vt:lpstr>WebClient vs RestTemplate</vt:lpstr>
      <vt:lpstr>WebClient vs RestTemplate</vt:lpstr>
      <vt:lpstr>Docker</vt:lpstr>
      <vt:lpstr>Why Docker for microservices?</vt:lpstr>
      <vt:lpstr>What Is Docker</vt:lpstr>
      <vt:lpstr>What Is Docker</vt:lpstr>
      <vt:lpstr>VMs vs Containers</vt:lpstr>
      <vt:lpstr>What Is Docker</vt:lpstr>
      <vt:lpstr>PowerPoint Presentation</vt:lpstr>
      <vt:lpstr>What Is Docker</vt:lpstr>
      <vt:lpstr>What Is Docker</vt:lpstr>
      <vt:lpstr>What Is Docker</vt:lpstr>
      <vt:lpstr>What Is Docker</vt:lpstr>
      <vt:lpstr>What Is Docker</vt:lpstr>
      <vt:lpstr>What Is Docker</vt:lpstr>
      <vt:lpstr>Generating Microservices</vt:lpstr>
      <vt:lpstr>What is JHipster</vt:lpstr>
      <vt:lpstr>Architecture of Jhipster microservices</vt:lpstr>
      <vt:lpstr>Architecture of Jhipster microservices</vt:lpstr>
      <vt:lpstr>Create JHipster application</vt:lpstr>
      <vt:lpstr>Create one microservice application</vt:lpstr>
      <vt:lpstr>Create one microservice application</vt:lpstr>
      <vt:lpstr>Create one microservice application</vt:lpstr>
      <vt:lpstr>Terminologies in Docker</vt:lpstr>
      <vt:lpstr>Terminologies in Docker</vt:lpstr>
      <vt:lpstr>Terminologies in Docker</vt:lpstr>
      <vt:lpstr>Terminologies in Docker</vt:lpstr>
      <vt:lpstr>Terminologies in Docker</vt:lpstr>
      <vt:lpstr>Terminologies in Docker</vt:lpstr>
      <vt:lpstr>Terminologies in Docker</vt:lpstr>
      <vt:lpstr>Terminologies in Docker</vt:lpstr>
      <vt:lpstr>Terminologies in Docker</vt:lpstr>
      <vt:lpstr>Terminologies in Docker</vt:lpstr>
      <vt:lpstr>Terminologies in Docker</vt:lpstr>
      <vt:lpstr>Terminologies in Docker</vt:lpstr>
      <vt:lpstr>Terminologies in Docker</vt:lpstr>
      <vt:lpstr>Terminologies in Docker</vt:lpstr>
      <vt:lpstr>Terminologies in Docker</vt:lpstr>
      <vt:lpstr>Getting Started with Docker</vt:lpstr>
      <vt:lpstr>Getting Started with Docker</vt:lpstr>
      <vt:lpstr>Install Docker</vt:lpstr>
      <vt:lpstr>Enable HyperV</vt:lpstr>
      <vt:lpstr>Running Your First Container</vt:lpstr>
      <vt:lpstr>docker run</vt:lpstr>
      <vt:lpstr>docker image</vt:lpstr>
      <vt:lpstr>docker container</vt:lpstr>
      <vt:lpstr>Docker CLI Basics</vt:lpstr>
      <vt:lpstr>Dockerfile</vt:lpstr>
      <vt:lpstr>Dockerfile</vt:lpstr>
      <vt:lpstr>Dockerfile: Create the Node.js app</vt:lpstr>
      <vt:lpstr>Setting Environment Variables for the Container</vt:lpstr>
      <vt:lpstr>Tagging the Containers</vt:lpstr>
      <vt:lpstr>Checking the Logs of the Container</vt:lpstr>
      <vt:lpstr>Docker Ports and Volumes</vt:lpstr>
      <vt:lpstr>Creating application file with docker compose</vt:lpstr>
      <vt:lpstr>Docker Compose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Your Docker Compose</vt:lpstr>
      <vt:lpstr>Starting and Stopping Using Docker Compose</vt:lpstr>
      <vt:lpstr>Docker Registry</vt:lpstr>
      <vt:lpstr>PowerPoint Presentation</vt:lpstr>
      <vt:lpstr>Docker Registry</vt:lpstr>
      <vt:lpstr>Docker Registry</vt:lpstr>
      <vt:lpstr>Docker Registry</vt:lpstr>
      <vt:lpstr>Pushing and Pulling Images in Registry</vt:lpstr>
      <vt:lpstr>Exercise</vt:lpstr>
      <vt:lpstr>Ship your code in a dokcer container</vt:lpstr>
      <vt:lpstr>Dockerfile</vt:lpstr>
      <vt:lpstr>pom.xml</vt:lpstr>
      <vt:lpstr>pom.xml</vt:lpstr>
      <vt:lpstr>Run it</vt:lpstr>
      <vt:lpstr>Run it</vt:lpstr>
      <vt:lpstr>Tagging image</vt:lpstr>
      <vt:lpstr>Generating Microservices</vt:lpstr>
      <vt:lpstr>What is JHipster</vt:lpstr>
      <vt:lpstr>Architecture of Jhipster microservices</vt:lpstr>
      <vt:lpstr>Architecture of Jhipster microservices</vt:lpstr>
      <vt:lpstr>Create JHipster application</vt:lpstr>
      <vt:lpstr>Create one microservice application</vt:lpstr>
      <vt:lpstr>Create one microservice application</vt:lpstr>
      <vt:lpstr>Create one microservice 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Ayoub</dc:creator>
  <cp:lastModifiedBy>Ayoub BERRAIS</cp:lastModifiedBy>
  <cp:revision>649</cp:revision>
  <dcterms:created xsi:type="dcterms:W3CDTF">2019-02-26T10:10:56Z</dcterms:created>
  <dcterms:modified xsi:type="dcterms:W3CDTF">2019-12-26T13:36:22Z</dcterms:modified>
</cp:coreProperties>
</file>